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2" r:id="rId1"/>
  </p:sldMasterIdLst>
  <p:notesMasterIdLst>
    <p:notesMasterId r:id="rId25"/>
  </p:notesMasterIdLst>
  <p:sldIdLst>
    <p:sldId id="256" r:id="rId2"/>
    <p:sldId id="257" r:id="rId3"/>
    <p:sldId id="283" r:id="rId4"/>
    <p:sldId id="260" r:id="rId5"/>
    <p:sldId id="288" r:id="rId6"/>
    <p:sldId id="264" r:id="rId7"/>
    <p:sldId id="292" r:id="rId8"/>
    <p:sldId id="293" r:id="rId9"/>
    <p:sldId id="314" r:id="rId10"/>
    <p:sldId id="273" r:id="rId11"/>
    <p:sldId id="299" r:id="rId12"/>
    <p:sldId id="315" r:id="rId13"/>
    <p:sldId id="275" r:id="rId14"/>
    <p:sldId id="276" r:id="rId15"/>
    <p:sldId id="279" r:id="rId16"/>
    <p:sldId id="281" r:id="rId17"/>
    <p:sldId id="311" r:id="rId18"/>
    <p:sldId id="304" r:id="rId19"/>
    <p:sldId id="284" r:id="rId20"/>
    <p:sldId id="309" r:id="rId21"/>
    <p:sldId id="308" r:id="rId22"/>
    <p:sldId id="306" r:id="rId23"/>
    <p:sldId id="277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0B3125-7867-4CF1-B03B-7955CF538BAB}" v="157" dt="2025-09-10T00:42:43.373"/>
    <p1510:client id="{25609782-6AE8-9D43-9D13-4284F14526B8}" v="91" dt="2025-09-10T00:26:30.496"/>
    <p1510:client id="{612029C6-1637-514E-82C6-942771B32E87}" v="126" dt="2025-09-10T00:41:58.59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64"/>
    <p:restoredTop sz="94681"/>
  </p:normalViewPr>
  <p:slideViewPr>
    <p:cSldViewPr snapToGrid="0">
      <p:cViewPr varScale="1">
        <p:scale>
          <a:sx n="116" d="100"/>
          <a:sy n="116" d="100"/>
        </p:scale>
        <p:origin x="32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43A8BC5-236C-47E2-9249-3B15E0ECC2CB}" type="doc">
      <dgm:prSet loTypeId="urn:microsoft.com/office/officeart/2005/8/layout/list1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D1B0C7BC-06A4-4042-8817-A611CD83963D}">
      <dgm:prSet/>
      <dgm:spPr/>
      <dgm:t>
        <a:bodyPr/>
        <a:lstStyle/>
        <a:p>
          <a:r>
            <a:rPr lang="es-CL"/>
            <a:t>Objetivo Empresa: </a:t>
          </a:r>
        </a:p>
      </dgm:t>
    </dgm:pt>
    <dgm:pt modelId="{1C71E8DA-FF28-45E0-9B65-4BCAE0B4EDE2}" type="parTrans" cxnId="{4CC642CE-7D5B-4220-8790-EEEBB5FCE824}">
      <dgm:prSet/>
      <dgm:spPr/>
      <dgm:t>
        <a:bodyPr/>
        <a:lstStyle/>
        <a:p>
          <a:endParaRPr lang="en-US"/>
        </a:p>
      </dgm:t>
    </dgm:pt>
    <dgm:pt modelId="{BCDD00F6-C221-4B86-B3D5-64113AE4A68E}" type="sibTrans" cxnId="{4CC642CE-7D5B-4220-8790-EEEBB5FCE824}">
      <dgm:prSet/>
      <dgm:spPr/>
      <dgm:t>
        <a:bodyPr/>
        <a:lstStyle/>
        <a:p>
          <a:endParaRPr lang="en-US"/>
        </a:p>
      </dgm:t>
    </dgm:pt>
    <dgm:pt modelId="{C00A0EED-53FB-4B37-840A-1F767B053C19}">
      <dgm:prSet/>
      <dgm:spPr/>
      <dgm:t>
        <a:bodyPr/>
        <a:lstStyle/>
        <a:p>
          <a:r>
            <a:rPr lang="es-CL"/>
            <a:t>Vender a todo tipo de cliente (Edad, genero y poder adquisitivo).</a:t>
          </a:r>
        </a:p>
      </dgm:t>
    </dgm:pt>
    <dgm:pt modelId="{7405CAD8-98F1-4F8A-8E9D-11740EF12AA8}" type="parTrans" cxnId="{3E31E779-0C08-4464-87C2-33865393E9E9}">
      <dgm:prSet/>
      <dgm:spPr/>
      <dgm:t>
        <a:bodyPr/>
        <a:lstStyle/>
        <a:p>
          <a:endParaRPr lang="en-US"/>
        </a:p>
      </dgm:t>
    </dgm:pt>
    <dgm:pt modelId="{F0B065A8-01A5-43B8-ABAE-574C77682FE5}" type="sibTrans" cxnId="{3E31E779-0C08-4464-87C2-33865393E9E9}">
      <dgm:prSet/>
      <dgm:spPr/>
      <dgm:t>
        <a:bodyPr/>
        <a:lstStyle/>
        <a:p>
          <a:endParaRPr lang="en-US"/>
        </a:p>
      </dgm:t>
    </dgm:pt>
    <dgm:pt modelId="{3D91AA6A-EED3-491E-87C9-8D8F64EA196C}">
      <dgm:prSet/>
      <dgm:spPr/>
      <dgm:t>
        <a:bodyPr/>
        <a:lstStyle/>
        <a:p>
          <a:r>
            <a:rPr lang="es-CL"/>
            <a:t>Tener mercado por todo Estados Unidos.</a:t>
          </a:r>
        </a:p>
      </dgm:t>
    </dgm:pt>
    <dgm:pt modelId="{C6DCECAB-7C6A-41DB-9DA3-9DF34E89B988}" type="parTrans" cxnId="{165E812A-75F7-43A8-9955-E4526C3DCD07}">
      <dgm:prSet/>
      <dgm:spPr/>
      <dgm:t>
        <a:bodyPr/>
        <a:lstStyle/>
        <a:p>
          <a:endParaRPr lang="en-US"/>
        </a:p>
      </dgm:t>
    </dgm:pt>
    <dgm:pt modelId="{349131B7-F6BF-4ECD-8A06-25B605B44CB0}" type="sibTrans" cxnId="{165E812A-75F7-43A8-9955-E4526C3DCD07}">
      <dgm:prSet/>
      <dgm:spPr/>
      <dgm:t>
        <a:bodyPr/>
        <a:lstStyle/>
        <a:p>
          <a:endParaRPr lang="en-US"/>
        </a:p>
      </dgm:t>
    </dgm:pt>
    <dgm:pt modelId="{13AF6C00-9252-4D5A-9AB9-FBC1AE67AC50}">
      <dgm:prSet/>
      <dgm:spPr/>
      <dgm:t>
        <a:bodyPr/>
        <a:lstStyle/>
        <a:p>
          <a:r>
            <a:rPr lang="es-CL"/>
            <a:t>Objetivo Equipo</a:t>
          </a:r>
          <a:r>
            <a:rPr lang="es-CL">
              <a:latin typeface="Corbel" panose="020B0503020204020204"/>
            </a:rPr>
            <a:t>:</a:t>
          </a:r>
          <a:endParaRPr lang="es-CL"/>
        </a:p>
      </dgm:t>
    </dgm:pt>
    <dgm:pt modelId="{24D3B7BB-BBAD-447C-917B-B8E2BEB800C3}" type="parTrans" cxnId="{7B2D5469-22BB-4A63-8C13-4A57A244FE00}">
      <dgm:prSet/>
      <dgm:spPr/>
      <dgm:t>
        <a:bodyPr/>
        <a:lstStyle/>
        <a:p>
          <a:endParaRPr lang="en-US"/>
        </a:p>
      </dgm:t>
    </dgm:pt>
    <dgm:pt modelId="{C87C2A59-25B9-4B00-AE93-A705EE8FC336}" type="sibTrans" cxnId="{7B2D5469-22BB-4A63-8C13-4A57A244FE00}">
      <dgm:prSet/>
      <dgm:spPr/>
      <dgm:t>
        <a:bodyPr/>
        <a:lstStyle/>
        <a:p>
          <a:endParaRPr lang="en-US"/>
        </a:p>
      </dgm:t>
    </dgm:pt>
    <dgm:pt modelId="{688FF0FB-B00B-45F0-A725-8DE1EABB92A2}">
      <dgm:prSet/>
      <dgm:spPr/>
      <dgm:t>
        <a:bodyPr/>
        <a:lstStyle/>
        <a:p>
          <a:r>
            <a:rPr lang="es-CL"/>
            <a:t>Graficar los datos.</a:t>
          </a:r>
        </a:p>
      </dgm:t>
    </dgm:pt>
    <dgm:pt modelId="{896D5E76-BD19-4207-86FB-369C990D487E}" type="parTrans" cxnId="{7E21E4F4-7323-494B-9886-44F4D1193DEA}">
      <dgm:prSet/>
      <dgm:spPr/>
      <dgm:t>
        <a:bodyPr/>
        <a:lstStyle/>
        <a:p>
          <a:endParaRPr lang="en-US"/>
        </a:p>
      </dgm:t>
    </dgm:pt>
    <dgm:pt modelId="{97939E93-5509-4A85-9DA0-79E853EBDEB2}" type="sibTrans" cxnId="{7E21E4F4-7323-494B-9886-44F4D1193DEA}">
      <dgm:prSet/>
      <dgm:spPr/>
      <dgm:t>
        <a:bodyPr/>
        <a:lstStyle/>
        <a:p>
          <a:endParaRPr lang="en-US"/>
        </a:p>
      </dgm:t>
    </dgm:pt>
    <dgm:pt modelId="{3A2A5028-3794-486A-97D6-8D735E3F70E7}">
      <dgm:prSet/>
      <dgm:spPr/>
      <dgm:t>
        <a:bodyPr/>
        <a:lstStyle/>
        <a:p>
          <a:r>
            <a:rPr lang="es-CL"/>
            <a:t>Sugerir cambios a partir de los </a:t>
          </a:r>
          <a:r>
            <a:rPr lang="es-CL">
              <a:latin typeface="Corbel" panose="020B0503020204020204"/>
            </a:rPr>
            <a:t>gráficos</a:t>
          </a:r>
          <a:r>
            <a:rPr lang="es-CL"/>
            <a:t>.</a:t>
          </a:r>
        </a:p>
      </dgm:t>
    </dgm:pt>
    <dgm:pt modelId="{13D9A25B-5890-4897-80AE-7B8508C5266D}" type="parTrans" cxnId="{2CAEBE95-72BF-49C5-8F37-704E746C7EA7}">
      <dgm:prSet/>
      <dgm:spPr/>
      <dgm:t>
        <a:bodyPr/>
        <a:lstStyle/>
        <a:p>
          <a:endParaRPr lang="en-US"/>
        </a:p>
      </dgm:t>
    </dgm:pt>
    <dgm:pt modelId="{943D7F35-DC0A-4FC7-AB93-B52852AB0428}" type="sibTrans" cxnId="{2CAEBE95-72BF-49C5-8F37-704E746C7EA7}">
      <dgm:prSet/>
      <dgm:spPr/>
      <dgm:t>
        <a:bodyPr/>
        <a:lstStyle/>
        <a:p>
          <a:endParaRPr lang="en-US"/>
        </a:p>
      </dgm:t>
    </dgm:pt>
    <dgm:pt modelId="{FC811776-8B8A-EF4C-9BF5-CEB76D898B4A}">
      <dgm:prSet phldr="0"/>
      <dgm:spPr/>
      <dgm:t>
        <a:bodyPr/>
        <a:lstStyle/>
        <a:p>
          <a:r>
            <a:rPr lang="en-US">
              <a:latin typeface="Corbel" panose="020B0503020204020204"/>
            </a:rPr>
            <a:t>Objetivo General:</a:t>
          </a:r>
        </a:p>
      </dgm:t>
    </dgm:pt>
    <dgm:pt modelId="{FDF6C069-48CA-EA4A-A571-7722ED3DF0CC}" type="parTrans" cxnId="{C69807DD-3B00-F94E-AA33-4EEDB4A43566}">
      <dgm:prSet/>
      <dgm:spPr/>
      <dgm:t>
        <a:bodyPr/>
        <a:lstStyle/>
        <a:p>
          <a:endParaRPr lang="en-US"/>
        </a:p>
      </dgm:t>
    </dgm:pt>
    <dgm:pt modelId="{41ED07F2-CD3F-1A42-A7FD-75A4559B32EA}" type="sibTrans" cxnId="{C69807DD-3B00-F94E-AA33-4EEDB4A43566}">
      <dgm:prSet/>
      <dgm:spPr/>
      <dgm:t>
        <a:bodyPr/>
        <a:lstStyle/>
        <a:p>
          <a:endParaRPr lang="en-US"/>
        </a:p>
      </dgm:t>
    </dgm:pt>
    <dgm:pt modelId="{C55BBEDD-BDD0-4A63-BDB3-C0EE4D24FB2B}">
      <dgm:prSet phldr="0"/>
      <dgm:spPr/>
      <dgm:t>
        <a:bodyPr/>
        <a:lstStyle/>
        <a:p>
          <a:r>
            <a:rPr lang="es-CL">
              <a:latin typeface="Calibri"/>
              <a:ea typeface="Calibri"/>
              <a:cs typeface="Calibri"/>
            </a:rPr>
            <a:t>Analizar los datos entregados por Z&amp;Z.</a:t>
          </a:r>
          <a:endParaRPr lang="en-US"/>
        </a:p>
      </dgm:t>
    </dgm:pt>
    <dgm:pt modelId="{548FA480-C5FD-41E6-866B-17D198E822D1}" type="parTrans" cxnId="{9B662FE2-0E40-A64B-8CA2-8650640A204C}">
      <dgm:prSet/>
      <dgm:spPr/>
    </dgm:pt>
    <dgm:pt modelId="{035F72EB-0BAB-4F97-9947-02751C9E3B71}" type="sibTrans" cxnId="{9B662FE2-0E40-A64B-8CA2-8650640A204C}">
      <dgm:prSet/>
      <dgm:spPr/>
    </dgm:pt>
    <dgm:pt modelId="{EE915EC5-B62B-465A-9EF6-755455ECF400}" type="pres">
      <dgm:prSet presAssocID="{143A8BC5-236C-47E2-9249-3B15E0ECC2CB}" presName="linear" presStyleCnt="0">
        <dgm:presLayoutVars>
          <dgm:dir/>
          <dgm:animLvl val="lvl"/>
          <dgm:resizeHandles val="exact"/>
        </dgm:presLayoutVars>
      </dgm:prSet>
      <dgm:spPr/>
    </dgm:pt>
    <dgm:pt modelId="{E23EB4EE-DC00-41F4-9238-5D985EC1D0DD}" type="pres">
      <dgm:prSet presAssocID="{D1B0C7BC-06A4-4042-8817-A611CD83963D}" presName="parentLin" presStyleCnt="0"/>
      <dgm:spPr/>
    </dgm:pt>
    <dgm:pt modelId="{51BACAE3-AA9E-44C3-83E7-BA5F016E9691}" type="pres">
      <dgm:prSet presAssocID="{D1B0C7BC-06A4-4042-8817-A611CD83963D}" presName="parentLeftMargin" presStyleLbl="node1" presStyleIdx="0" presStyleCnt="3"/>
      <dgm:spPr/>
    </dgm:pt>
    <dgm:pt modelId="{29EB43B1-3B37-4C7A-8A54-7AA357869330}" type="pres">
      <dgm:prSet presAssocID="{D1B0C7BC-06A4-4042-8817-A611CD83963D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0C76CFB3-118A-48A7-84F9-DD2CFD63FCA6}" type="pres">
      <dgm:prSet presAssocID="{D1B0C7BC-06A4-4042-8817-A611CD83963D}" presName="negativeSpace" presStyleCnt="0"/>
      <dgm:spPr/>
    </dgm:pt>
    <dgm:pt modelId="{2D161DEE-3C5E-4D25-9707-8B9F5BF8F822}" type="pres">
      <dgm:prSet presAssocID="{D1B0C7BC-06A4-4042-8817-A611CD83963D}" presName="childText" presStyleLbl="conFgAcc1" presStyleIdx="0" presStyleCnt="3">
        <dgm:presLayoutVars>
          <dgm:bulletEnabled val="1"/>
        </dgm:presLayoutVars>
      </dgm:prSet>
      <dgm:spPr/>
    </dgm:pt>
    <dgm:pt modelId="{69A22D0A-A7D7-4B79-8DBE-37E7E982EB27}" type="pres">
      <dgm:prSet presAssocID="{BCDD00F6-C221-4B86-B3D5-64113AE4A68E}" presName="spaceBetweenRectangles" presStyleCnt="0"/>
      <dgm:spPr/>
    </dgm:pt>
    <dgm:pt modelId="{D8F79403-62EB-4E8E-B55F-506F64781622}" type="pres">
      <dgm:prSet presAssocID="{FC811776-8B8A-EF4C-9BF5-CEB76D898B4A}" presName="parentLin" presStyleCnt="0"/>
      <dgm:spPr/>
    </dgm:pt>
    <dgm:pt modelId="{2BAC21F3-9E0F-409D-8F60-8190B8FB33F9}" type="pres">
      <dgm:prSet presAssocID="{FC811776-8B8A-EF4C-9BF5-CEB76D898B4A}" presName="parentLeftMargin" presStyleLbl="node1" presStyleIdx="0" presStyleCnt="3"/>
      <dgm:spPr/>
    </dgm:pt>
    <dgm:pt modelId="{FF2816A1-B1AC-4A8E-A119-3A4CA2F6392F}" type="pres">
      <dgm:prSet presAssocID="{FC811776-8B8A-EF4C-9BF5-CEB76D898B4A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D5F59359-9CC4-4F1E-87B8-B34CE4129FF5}" type="pres">
      <dgm:prSet presAssocID="{FC811776-8B8A-EF4C-9BF5-CEB76D898B4A}" presName="negativeSpace" presStyleCnt="0"/>
      <dgm:spPr/>
    </dgm:pt>
    <dgm:pt modelId="{CA78933B-A5FF-4848-A98E-86232B260670}" type="pres">
      <dgm:prSet presAssocID="{FC811776-8B8A-EF4C-9BF5-CEB76D898B4A}" presName="childText" presStyleLbl="conFgAcc1" presStyleIdx="1" presStyleCnt="3">
        <dgm:presLayoutVars>
          <dgm:bulletEnabled val="1"/>
        </dgm:presLayoutVars>
      </dgm:prSet>
      <dgm:spPr/>
    </dgm:pt>
    <dgm:pt modelId="{43F27A26-8C23-41EF-9434-695029A69BE5}" type="pres">
      <dgm:prSet presAssocID="{41ED07F2-CD3F-1A42-A7FD-75A4559B32EA}" presName="spaceBetweenRectangles" presStyleCnt="0"/>
      <dgm:spPr/>
    </dgm:pt>
    <dgm:pt modelId="{921A7DC3-A11C-4081-AB89-A6989DBF6A98}" type="pres">
      <dgm:prSet presAssocID="{13AF6C00-9252-4D5A-9AB9-FBC1AE67AC50}" presName="parentLin" presStyleCnt="0"/>
      <dgm:spPr/>
    </dgm:pt>
    <dgm:pt modelId="{4087E5A0-92FB-4ED2-A7BA-1C55916551C5}" type="pres">
      <dgm:prSet presAssocID="{13AF6C00-9252-4D5A-9AB9-FBC1AE67AC50}" presName="parentLeftMargin" presStyleLbl="node1" presStyleIdx="1" presStyleCnt="3"/>
      <dgm:spPr/>
    </dgm:pt>
    <dgm:pt modelId="{25DF7F76-BEFE-4514-9FB4-01E129137A71}" type="pres">
      <dgm:prSet presAssocID="{13AF6C00-9252-4D5A-9AB9-FBC1AE67AC50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975063F7-D8E2-4A55-8378-D28DEB131477}" type="pres">
      <dgm:prSet presAssocID="{13AF6C00-9252-4D5A-9AB9-FBC1AE67AC50}" presName="negativeSpace" presStyleCnt="0"/>
      <dgm:spPr/>
    </dgm:pt>
    <dgm:pt modelId="{8EE36483-DC2C-486C-B465-6BEEBB3606BA}" type="pres">
      <dgm:prSet presAssocID="{13AF6C00-9252-4D5A-9AB9-FBC1AE67AC50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785B7F16-DB79-0444-B12B-955033890700}" type="presOf" srcId="{FC811776-8B8A-EF4C-9BF5-CEB76D898B4A}" destId="{2BAC21F3-9E0F-409D-8F60-8190B8FB33F9}" srcOrd="0" destOrd="0" presId="urn:microsoft.com/office/officeart/2005/8/layout/list1"/>
    <dgm:cxn modelId="{1545E21E-20E9-9243-A444-4862984084C9}" type="presOf" srcId="{13AF6C00-9252-4D5A-9AB9-FBC1AE67AC50}" destId="{25DF7F76-BEFE-4514-9FB4-01E129137A71}" srcOrd="1" destOrd="0" presId="urn:microsoft.com/office/officeart/2005/8/layout/list1"/>
    <dgm:cxn modelId="{165E812A-75F7-43A8-9955-E4526C3DCD07}" srcId="{D1B0C7BC-06A4-4042-8817-A611CD83963D}" destId="{3D91AA6A-EED3-491E-87C9-8D8F64EA196C}" srcOrd="1" destOrd="0" parTransId="{C6DCECAB-7C6A-41DB-9DA3-9DF34E89B988}" sibTransId="{349131B7-F6BF-4ECD-8A06-25B605B44CB0}"/>
    <dgm:cxn modelId="{D9088638-E908-0C48-A630-03A76B3EF87A}" type="presOf" srcId="{3A2A5028-3794-486A-97D6-8D735E3F70E7}" destId="{8EE36483-DC2C-486C-B465-6BEEBB3606BA}" srcOrd="0" destOrd="1" presId="urn:microsoft.com/office/officeart/2005/8/layout/list1"/>
    <dgm:cxn modelId="{81C99263-278F-514A-96F3-39961246ED09}" type="presOf" srcId="{D1B0C7BC-06A4-4042-8817-A611CD83963D}" destId="{29EB43B1-3B37-4C7A-8A54-7AA357869330}" srcOrd="1" destOrd="0" presId="urn:microsoft.com/office/officeart/2005/8/layout/list1"/>
    <dgm:cxn modelId="{7B2D5469-22BB-4A63-8C13-4A57A244FE00}" srcId="{143A8BC5-236C-47E2-9249-3B15E0ECC2CB}" destId="{13AF6C00-9252-4D5A-9AB9-FBC1AE67AC50}" srcOrd="2" destOrd="0" parTransId="{24D3B7BB-BBAD-447C-917B-B8E2BEB800C3}" sibTransId="{C87C2A59-25B9-4B00-AE93-A705EE8FC336}"/>
    <dgm:cxn modelId="{74635772-1209-A54B-89BE-7031B23958C5}" type="presOf" srcId="{3D91AA6A-EED3-491E-87C9-8D8F64EA196C}" destId="{2D161DEE-3C5E-4D25-9707-8B9F5BF8F822}" srcOrd="0" destOrd="1" presId="urn:microsoft.com/office/officeart/2005/8/layout/list1"/>
    <dgm:cxn modelId="{3E31E779-0C08-4464-87C2-33865393E9E9}" srcId="{D1B0C7BC-06A4-4042-8817-A611CD83963D}" destId="{C00A0EED-53FB-4B37-840A-1F767B053C19}" srcOrd="0" destOrd="0" parTransId="{7405CAD8-98F1-4F8A-8E9D-11740EF12AA8}" sibTransId="{F0B065A8-01A5-43B8-ABAE-574C77682FE5}"/>
    <dgm:cxn modelId="{8061FB8D-E0C1-6F44-8DFA-A37857CA093B}" type="presOf" srcId="{FC811776-8B8A-EF4C-9BF5-CEB76D898B4A}" destId="{FF2816A1-B1AC-4A8E-A119-3A4CA2F6392F}" srcOrd="1" destOrd="0" presId="urn:microsoft.com/office/officeart/2005/8/layout/list1"/>
    <dgm:cxn modelId="{277F5493-BA93-0B41-AFA4-1289D485C59F}" type="presOf" srcId="{143A8BC5-236C-47E2-9249-3B15E0ECC2CB}" destId="{EE915EC5-B62B-465A-9EF6-755455ECF400}" srcOrd="0" destOrd="0" presId="urn:microsoft.com/office/officeart/2005/8/layout/list1"/>
    <dgm:cxn modelId="{2CAEBE95-72BF-49C5-8F37-704E746C7EA7}" srcId="{13AF6C00-9252-4D5A-9AB9-FBC1AE67AC50}" destId="{3A2A5028-3794-486A-97D6-8D735E3F70E7}" srcOrd="1" destOrd="0" parTransId="{13D9A25B-5890-4897-80AE-7B8508C5266D}" sibTransId="{943D7F35-DC0A-4FC7-AB93-B52852AB0428}"/>
    <dgm:cxn modelId="{E04EB597-B3A8-8441-B032-527E3386CFB6}" type="presOf" srcId="{13AF6C00-9252-4D5A-9AB9-FBC1AE67AC50}" destId="{4087E5A0-92FB-4ED2-A7BA-1C55916551C5}" srcOrd="0" destOrd="0" presId="urn:microsoft.com/office/officeart/2005/8/layout/list1"/>
    <dgm:cxn modelId="{FA56C39D-7C16-F949-AB25-427221BEDF56}" type="presOf" srcId="{688FF0FB-B00B-45F0-A725-8DE1EABB92A2}" destId="{8EE36483-DC2C-486C-B465-6BEEBB3606BA}" srcOrd="0" destOrd="0" presId="urn:microsoft.com/office/officeart/2005/8/layout/list1"/>
    <dgm:cxn modelId="{596B42BB-8718-2D4D-8F64-90FE4C1688F7}" type="presOf" srcId="{C55BBEDD-BDD0-4A63-BDB3-C0EE4D24FB2B}" destId="{CA78933B-A5FF-4848-A98E-86232B260670}" srcOrd="0" destOrd="0" presId="urn:microsoft.com/office/officeart/2005/8/layout/list1"/>
    <dgm:cxn modelId="{FF13C8C8-67CE-4A42-BCAD-2162000E49CE}" type="presOf" srcId="{D1B0C7BC-06A4-4042-8817-A611CD83963D}" destId="{51BACAE3-AA9E-44C3-83E7-BA5F016E9691}" srcOrd="0" destOrd="0" presId="urn:microsoft.com/office/officeart/2005/8/layout/list1"/>
    <dgm:cxn modelId="{4CC642CE-7D5B-4220-8790-EEEBB5FCE824}" srcId="{143A8BC5-236C-47E2-9249-3B15E0ECC2CB}" destId="{D1B0C7BC-06A4-4042-8817-A611CD83963D}" srcOrd="0" destOrd="0" parTransId="{1C71E8DA-FF28-45E0-9B65-4BCAE0B4EDE2}" sibTransId="{BCDD00F6-C221-4B86-B3D5-64113AE4A68E}"/>
    <dgm:cxn modelId="{C69807DD-3B00-F94E-AA33-4EEDB4A43566}" srcId="{143A8BC5-236C-47E2-9249-3B15E0ECC2CB}" destId="{FC811776-8B8A-EF4C-9BF5-CEB76D898B4A}" srcOrd="1" destOrd="0" parTransId="{FDF6C069-48CA-EA4A-A571-7722ED3DF0CC}" sibTransId="{41ED07F2-CD3F-1A42-A7FD-75A4559B32EA}"/>
    <dgm:cxn modelId="{9B662FE2-0E40-A64B-8CA2-8650640A204C}" srcId="{FC811776-8B8A-EF4C-9BF5-CEB76D898B4A}" destId="{C55BBEDD-BDD0-4A63-BDB3-C0EE4D24FB2B}" srcOrd="0" destOrd="0" parTransId="{548FA480-C5FD-41E6-866B-17D198E822D1}" sibTransId="{035F72EB-0BAB-4F97-9947-02751C9E3B71}"/>
    <dgm:cxn modelId="{7E21E4F4-7323-494B-9886-44F4D1193DEA}" srcId="{13AF6C00-9252-4D5A-9AB9-FBC1AE67AC50}" destId="{688FF0FB-B00B-45F0-A725-8DE1EABB92A2}" srcOrd="0" destOrd="0" parTransId="{896D5E76-BD19-4207-86FB-369C990D487E}" sibTransId="{97939E93-5509-4A85-9DA0-79E853EBDEB2}"/>
    <dgm:cxn modelId="{5028CCFC-7A79-F743-A62B-4601F737A609}" type="presOf" srcId="{C00A0EED-53FB-4B37-840A-1F767B053C19}" destId="{2D161DEE-3C5E-4D25-9707-8B9F5BF8F822}" srcOrd="0" destOrd="0" presId="urn:microsoft.com/office/officeart/2005/8/layout/list1"/>
    <dgm:cxn modelId="{20A1303E-A5C5-6D4E-987B-344EAF6CE1A9}" type="presParOf" srcId="{EE915EC5-B62B-465A-9EF6-755455ECF400}" destId="{E23EB4EE-DC00-41F4-9238-5D985EC1D0DD}" srcOrd="0" destOrd="0" presId="urn:microsoft.com/office/officeart/2005/8/layout/list1"/>
    <dgm:cxn modelId="{7081A8C0-A3AE-DC4B-AAE4-7CFA4D1286A5}" type="presParOf" srcId="{E23EB4EE-DC00-41F4-9238-5D985EC1D0DD}" destId="{51BACAE3-AA9E-44C3-83E7-BA5F016E9691}" srcOrd="0" destOrd="0" presId="urn:microsoft.com/office/officeart/2005/8/layout/list1"/>
    <dgm:cxn modelId="{D136C596-31F4-D340-8E0C-C4A7548819FE}" type="presParOf" srcId="{E23EB4EE-DC00-41F4-9238-5D985EC1D0DD}" destId="{29EB43B1-3B37-4C7A-8A54-7AA357869330}" srcOrd="1" destOrd="0" presId="urn:microsoft.com/office/officeart/2005/8/layout/list1"/>
    <dgm:cxn modelId="{002516F5-C700-1446-8E51-A271077A987B}" type="presParOf" srcId="{EE915EC5-B62B-465A-9EF6-755455ECF400}" destId="{0C76CFB3-118A-48A7-84F9-DD2CFD63FCA6}" srcOrd="1" destOrd="0" presId="urn:microsoft.com/office/officeart/2005/8/layout/list1"/>
    <dgm:cxn modelId="{8A5CBC50-2C8F-9D46-A809-EAB26BCA7A36}" type="presParOf" srcId="{EE915EC5-B62B-465A-9EF6-755455ECF400}" destId="{2D161DEE-3C5E-4D25-9707-8B9F5BF8F822}" srcOrd="2" destOrd="0" presId="urn:microsoft.com/office/officeart/2005/8/layout/list1"/>
    <dgm:cxn modelId="{50E561BC-E4D4-5749-B748-C37E4C4AAA04}" type="presParOf" srcId="{EE915EC5-B62B-465A-9EF6-755455ECF400}" destId="{69A22D0A-A7D7-4B79-8DBE-37E7E982EB27}" srcOrd="3" destOrd="0" presId="urn:microsoft.com/office/officeart/2005/8/layout/list1"/>
    <dgm:cxn modelId="{93CF7C1A-6369-F444-A86A-A692EE88D986}" type="presParOf" srcId="{EE915EC5-B62B-465A-9EF6-755455ECF400}" destId="{D8F79403-62EB-4E8E-B55F-506F64781622}" srcOrd="4" destOrd="0" presId="urn:microsoft.com/office/officeart/2005/8/layout/list1"/>
    <dgm:cxn modelId="{A7F8EABF-85EB-D044-AAB9-98C2C43EFBD4}" type="presParOf" srcId="{D8F79403-62EB-4E8E-B55F-506F64781622}" destId="{2BAC21F3-9E0F-409D-8F60-8190B8FB33F9}" srcOrd="0" destOrd="0" presId="urn:microsoft.com/office/officeart/2005/8/layout/list1"/>
    <dgm:cxn modelId="{07F38340-D1E2-FA41-B53E-1FF8382E071A}" type="presParOf" srcId="{D8F79403-62EB-4E8E-B55F-506F64781622}" destId="{FF2816A1-B1AC-4A8E-A119-3A4CA2F6392F}" srcOrd="1" destOrd="0" presId="urn:microsoft.com/office/officeart/2005/8/layout/list1"/>
    <dgm:cxn modelId="{2E3701EC-6B35-2E41-9C34-51FAB83FC618}" type="presParOf" srcId="{EE915EC5-B62B-465A-9EF6-755455ECF400}" destId="{D5F59359-9CC4-4F1E-87B8-B34CE4129FF5}" srcOrd="5" destOrd="0" presId="urn:microsoft.com/office/officeart/2005/8/layout/list1"/>
    <dgm:cxn modelId="{B34FD31F-09FD-4444-93F0-00905B29C43E}" type="presParOf" srcId="{EE915EC5-B62B-465A-9EF6-755455ECF400}" destId="{CA78933B-A5FF-4848-A98E-86232B260670}" srcOrd="6" destOrd="0" presId="urn:microsoft.com/office/officeart/2005/8/layout/list1"/>
    <dgm:cxn modelId="{CEE64FCF-19B8-A146-B9A8-AD16B8EA8F38}" type="presParOf" srcId="{EE915EC5-B62B-465A-9EF6-755455ECF400}" destId="{43F27A26-8C23-41EF-9434-695029A69BE5}" srcOrd="7" destOrd="0" presId="urn:microsoft.com/office/officeart/2005/8/layout/list1"/>
    <dgm:cxn modelId="{C0E6C22E-A8F5-AA45-934F-54AA258A59FF}" type="presParOf" srcId="{EE915EC5-B62B-465A-9EF6-755455ECF400}" destId="{921A7DC3-A11C-4081-AB89-A6989DBF6A98}" srcOrd="8" destOrd="0" presId="urn:microsoft.com/office/officeart/2005/8/layout/list1"/>
    <dgm:cxn modelId="{13010A94-9928-6E45-9621-625A92C3B4C5}" type="presParOf" srcId="{921A7DC3-A11C-4081-AB89-A6989DBF6A98}" destId="{4087E5A0-92FB-4ED2-A7BA-1C55916551C5}" srcOrd="0" destOrd="0" presId="urn:microsoft.com/office/officeart/2005/8/layout/list1"/>
    <dgm:cxn modelId="{A31C1ED7-0B81-0941-9F4A-DE401D29D9A9}" type="presParOf" srcId="{921A7DC3-A11C-4081-AB89-A6989DBF6A98}" destId="{25DF7F76-BEFE-4514-9FB4-01E129137A71}" srcOrd="1" destOrd="0" presId="urn:microsoft.com/office/officeart/2005/8/layout/list1"/>
    <dgm:cxn modelId="{22810FA2-D869-C248-8727-CBF85D6AFF5C}" type="presParOf" srcId="{EE915EC5-B62B-465A-9EF6-755455ECF400}" destId="{975063F7-D8E2-4A55-8378-D28DEB131477}" srcOrd="9" destOrd="0" presId="urn:microsoft.com/office/officeart/2005/8/layout/list1"/>
    <dgm:cxn modelId="{5D9B26D0-37A7-F34E-A7C5-AEF3DE35FF56}" type="presParOf" srcId="{EE915EC5-B62B-465A-9EF6-755455ECF400}" destId="{8EE36483-DC2C-486C-B465-6BEEBB3606BA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4179378-53E1-4C1A-BCC5-022F27C417D5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1DD6C37-3324-4533-B0C6-614B64424D73}">
      <dgm:prSet/>
      <dgm:spPr/>
      <dgm:t>
        <a:bodyPr/>
        <a:lstStyle/>
        <a:p>
          <a:r>
            <a:rPr lang="en-US"/>
            <a:t>1.-Genero</a:t>
          </a:r>
        </a:p>
      </dgm:t>
    </dgm:pt>
    <dgm:pt modelId="{5EBC65AA-270C-4345-9AF8-2670DA71C88F}" type="parTrans" cxnId="{EA55EAA2-4E47-4CE2-91FC-0AFEDD0318B2}">
      <dgm:prSet/>
      <dgm:spPr/>
      <dgm:t>
        <a:bodyPr/>
        <a:lstStyle/>
        <a:p>
          <a:endParaRPr lang="en-US"/>
        </a:p>
      </dgm:t>
    </dgm:pt>
    <dgm:pt modelId="{C3175C70-ECD0-46EF-B28A-A5311013132C}" type="sibTrans" cxnId="{EA55EAA2-4E47-4CE2-91FC-0AFEDD0318B2}">
      <dgm:prSet/>
      <dgm:spPr/>
      <dgm:t>
        <a:bodyPr/>
        <a:lstStyle/>
        <a:p>
          <a:endParaRPr lang="en-US"/>
        </a:p>
      </dgm:t>
    </dgm:pt>
    <dgm:pt modelId="{05F4F5CB-B011-48FD-96A2-C41A7148F346}">
      <dgm:prSet/>
      <dgm:spPr/>
      <dgm:t>
        <a:bodyPr/>
        <a:lstStyle/>
        <a:p>
          <a:r>
            <a:rPr lang="en-US"/>
            <a:t>2.-Categoria de </a:t>
          </a:r>
          <a:r>
            <a:rPr lang="en-US" err="1"/>
            <a:t>artículos</a:t>
          </a:r>
          <a:endParaRPr lang="en-US"/>
        </a:p>
      </dgm:t>
    </dgm:pt>
    <dgm:pt modelId="{26F9F697-47AC-4A8A-81E0-A1990ED6275D}" type="parTrans" cxnId="{0588486A-F689-4FEC-A7B9-A59D02A1E5AC}">
      <dgm:prSet/>
      <dgm:spPr/>
      <dgm:t>
        <a:bodyPr/>
        <a:lstStyle/>
        <a:p>
          <a:endParaRPr lang="en-US"/>
        </a:p>
      </dgm:t>
    </dgm:pt>
    <dgm:pt modelId="{794CF62F-769D-4DFF-A03E-6A54D6C5FEBA}" type="sibTrans" cxnId="{0588486A-F689-4FEC-A7B9-A59D02A1E5AC}">
      <dgm:prSet/>
      <dgm:spPr/>
      <dgm:t>
        <a:bodyPr/>
        <a:lstStyle/>
        <a:p>
          <a:endParaRPr lang="en-US"/>
        </a:p>
      </dgm:t>
    </dgm:pt>
    <dgm:pt modelId="{9EABA3C7-0891-4BE8-9907-161D73AFE1E7}">
      <dgm:prSet/>
      <dgm:spPr/>
      <dgm:t>
        <a:bodyPr/>
        <a:lstStyle/>
        <a:p>
          <a:r>
            <a:rPr lang="en-US"/>
            <a:t>3.-Geografia</a:t>
          </a:r>
        </a:p>
      </dgm:t>
    </dgm:pt>
    <dgm:pt modelId="{C3457FB0-4C8E-4C1D-BB02-33566CDCBEB3}" type="parTrans" cxnId="{680B86F5-C915-4666-BD58-E127F9404F5D}">
      <dgm:prSet/>
      <dgm:spPr/>
      <dgm:t>
        <a:bodyPr/>
        <a:lstStyle/>
        <a:p>
          <a:endParaRPr lang="en-US"/>
        </a:p>
      </dgm:t>
    </dgm:pt>
    <dgm:pt modelId="{3F6D85AE-79C3-46D4-8817-8A4D254BA98E}" type="sibTrans" cxnId="{680B86F5-C915-4666-BD58-E127F9404F5D}">
      <dgm:prSet/>
      <dgm:spPr/>
      <dgm:t>
        <a:bodyPr/>
        <a:lstStyle/>
        <a:p>
          <a:endParaRPr lang="en-US"/>
        </a:p>
      </dgm:t>
    </dgm:pt>
    <dgm:pt modelId="{3983C804-4652-C845-93D9-4060EFF38C5C}" type="pres">
      <dgm:prSet presAssocID="{54179378-53E1-4C1A-BCC5-022F27C417D5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0AF14670-EC39-DE4E-A28C-0DCAFBADC5DE}" type="pres">
      <dgm:prSet presAssocID="{E1DD6C37-3324-4533-B0C6-614B64424D73}" presName="hierRoot1" presStyleCnt="0">
        <dgm:presLayoutVars>
          <dgm:hierBranch val="init"/>
        </dgm:presLayoutVars>
      </dgm:prSet>
      <dgm:spPr/>
    </dgm:pt>
    <dgm:pt modelId="{B8D36922-E06E-DA4D-BB48-A4BE818558A8}" type="pres">
      <dgm:prSet presAssocID="{E1DD6C37-3324-4533-B0C6-614B64424D73}" presName="rootComposite1" presStyleCnt="0"/>
      <dgm:spPr/>
    </dgm:pt>
    <dgm:pt modelId="{C5C24C67-BC8B-F04E-B557-E7D2B7E5D94D}" type="pres">
      <dgm:prSet presAssocID="{E1DD6C37-3324-4533-B0C6-614B64424D73}" presName="rootText1" presStyleLbl="node0" presStyleIdx="0" presStyleCnt="3">
        <dgm:presLayoutVars>
          <dgm:chPref val="3"/>
        </dgm:presLayoutVars>
      </dgm:prSet>
      <dgm:spPr/>
    </dgm:pt>
    <dgm:pt modelId="{BA58761F-80FD-764C-8773-E899AFAE71C2}" type="pres">
      <dgm:prSet presAssocID="{E1DD6C37-3324-4533-B0C6-614B64424D73}" presName="rootConnector1" presStyleLbl="node1" presStyleIdx="0" presStyleCnt="0"/>
      <dgm:spPr/>
    </dgm:pt>
    <dgm:pt modelId="{6B88FD8C-5AEF-A844-BECF-D2A1E2134D4D}" type="pres">
      <dgm:prSet presAssocID="{E1DD6C37-3324-4533-B0C6-614B64424D73}" presName="hierChild2" presStyleCnt="0"/>
      <dgm:spPr/>
    </dgm:pt>
    <dgm:pt modelId="{DC24A21C-69B5-EF45-9F71-FEC97DA464DF}" type="pres">
      <dgm:prSet presAssocID="{E1DD6C37-3324-4533-B0C6-614B64424D73}" presName="hierChild3" presStyleCnt="0"/>
      <dgm:spPr/>
    </dgm:pt>
    <dgm:pt modelId="{11CA2F45-4F03-6344-B4E6-E3774CE840D7}" type="pres">
      <dgm:prSet presAssocID="{05F4F5CB-B011-48FD-96A2-C41A7148F346}" presName="hierRoot1" presStyleCnt="0">
        <dgm:presLayoutVars>
          <dgm:hierBranch val="init"/>
        </dgm:presLayoutVars>
      </dgm:prSet>
      <dgm:spPr/>
    </dgm:pt>
    <dgm:pt modelId="{77442391-012D-6241-B40E-E48227913913}" type="pres">
      <dgm:prSet presAssocID="{05F4F5CB-B011-48FD-96A2-C41A7148F346}" presName="rootComposite1" presStyleCnt="0"/>
      <dgm:spPr/>
    </dgm:pt>
    <dgm:pt modelId="{07892F87-0B84-BB40-A94E-B9DF5C616A40}" type="pres">
      <dgm:prSet presAssocID="{05F4F5CB-B011-48FD-96A2-C41A7148F346}" presName="rootText1" presStyleLbl="node0" presStyleIdx="1" presStyleCnt="3" custLinFactNeighborX="-330">
        <dgm:presLayoutVars>
          <dgm:chPref val="3"/>
        </dgm:presLayoutVars>
      </dgm:prSet>
      <dgm:spPr/>
    </dgm:pt>
    <dgm:pt modelId="{6228CAE1-C9DC-E149-B621-2D4D40B1A880}" type="pres">
      <dgm:prSet presAssocID="{05F4F5CB-B011-48FD-96A2-C41A7148F346}" presName="rootConnector1" presStyleLbl="node1" presStyleIdx="0" presStyleCnt="0"/>
      <dgm:spPr/>
    </dgm:pt>
    <dgm:pt modelId="{461EC2CC-B2F1-6446-892A-14ECC330E6EA}" type="pres">
      <dgm:prSet presAssocID="{05F4F5CB-B011-48FD-96A2-C41A7148F346}" presName="hierChild2" presStyleCnt="0"/>
      <dgm:spPr/>
    </dgm:pt>
    <dgm:pt modelId="{DC865040-7E5F-BF4C-ABFB-FCC24225EBF8}" type="pres">
      <dgm:prSet presAssocID="{05F4F5CB-B011-48FD-96A2-C41A7148F346}" presName="hierChild3" presStyleCnt="0"/>
      <dgm:spPr/>
    </dgm:pt>
    <dgm:pt modelId="{766B7157-C63D-AA41-84FC-406DA87447DD}" type="pres">
      <dgm:prSet presAssocID="{9EABA3C7-0891-4BE8-9907-161D73AFE1E7}" presName="hierRoot1" presStyleCnt="0">
        <dgm:presLayoutVars>
          <dgm:hierBranch val="init"/>
        </dgm:presLayoutVars>
      </dgm:prSet>
      <dgm:spPr/>
    </dgm:pt>
    <dgm:pt modelId="{4961C42B-0A7F-A64B-B1C2-1D6A3B3BC985}" type="pres">
      <dgm:prSet presAssocID="{9EABA3C7-0891-4BE8-9907-161D73AFE1E7}" presName="rootComposite1" presStyleCnt="0"/>
      <dgm:spPr/>
    </dgm:pt>
    <dgm:pt modelId="{D5C3F2B5-A759-AF4F-B44C-E2C26E4FA42A}" type="pres">
      <dgm:prSet presAssocID="{9EABA3C7-0891-4BE8-9907-161D73AFE1E7}" presName="rootText1" presStyleLbl="node0" presStyleIdx="2" presStyleCnt="3">
        <dgm:presLayoutVars>
          <dgm:chPref val="3"/>
        </dgm:presLayoutVars>
      </dgm:prSet>
      <dgm:spPr/>
    </dgm:pt>
    <dgm:pt modelId="{C5A6C719-0CE1-3141-9F21-5A250ADD8F13}" type="pres">
      <dgm:prSet presAssocID="{9EABA3C7-0891-4BE8-9907-161D73AFE1E7}" presName="rootConnector1" presStyleLbl="node1" presStyleIdx="0" presStyleCnt="0"/>
      <dgm:spPr/>
    </dgm:pt>
    <dgm:pt modelId="{AF9418D6-2127-E143-AE41-E88208C407C4}" type="pres">
      <dgm:prSet presAssocID="{9EABA3C7-0891-4BE8-9907-161D73AFE1E7}" presName="hierChild2" presStyleCnt="0"/>
      <dgm:spPr/>
    </dgm:pt>
    <dgm:pt modelId="{3D750BF3-3594-2347-94BC-DA74FE7ED4F1}" type="pres">
      <dgm:prSet presAssocID="{9EABA3C7-0891-4BE8-9907-161D73AFE1E7}" presName="hierChild3" presStyleCnt="0"/>
      <dgm:spPr/>
    </dgm:pt>
  </dgm:ptLst>
  <dgm:cxnLst>
    <dgm:cxn modelId="{0588486A-F689-4FEC-A7B9-A59D02A1E5AC}" srcId="{54179378-53E1-4C1A-BCC5-022F27C417D5}" destId="{05F4F5CB-B011-48FD-96A2-C41A7148F346}" srcOrd="1" destOrd="0" parTransId="{26F9F697-47AC-4A8A-81E0-A1990ED6275D}" sibTransId="{794CF62F-769D-4DFF-A03E-6A54D6C5FEBA}"/>
    <dgm:cxn modelId="{A95D5C6D-6EA0-B240-9680-915C0F90485E}" type="presOf" srcId="{E1DD6C37-3324-4533-B0C6-614B64424D73}" destId="{BA58761F-80FD-764C-8773-E899AFAE71C2}" srcOrd="1" destOrd="0" presId="urn:microsoft.com/office/officeart/2009/3/layout/HorizontalOrganizationChart"/>
    <dgm:cxn modelId="{AB003B8D-3191-144D-BD0E-1FDE7D107DF0}" type="presOf" srcId="{05F4F5CB-B011-48FD-96A2-C41A7148F346}" destId="{6228CAE1-C9DC-E149-B621-2D4D40B1A880}" srcOrd="1" destOrd="0" presId="urn:microsoft.com/office/officeart/2009/3/layout/HorizontalOrganizationChart"/>
    <dgm:cxn modelId="{4A0A7094-CFAB-1448-BBF7-FE6822E95FEE}" type="presOf" srcId="{05F4F5CB-B011-48FD-96A2-C41A7148F346}" destId="{07892F87-0B84-BB40-A94E-B9DF5C616A40}" srcOrd="0" destOrd="0" presId="urn:microsoft.com/office/officeart/2009/3/layout/HorizontalOrganizationChart"/>
    <dgm:cxn modelId="{EA55EAA2-4E47-4CE2-91FC-0AFEDD0318B2}" srcId="{54179378-53E1-4C1A-BCC5-022F27C417D5}" destId="{E1DD6C37-3324-4533-B0C6-614B64424D73}" srcOrd="0" destOrd="0" parTransId="{5EBC65AA-270C-4345-9AF8-2670DA71C88F}" sibTransId="{C3175C70-ECD0-46EF-B28A-A5311013132C}"/>
    <dgm:cxn modelId="{1E0B20B5-B867-9F4C-87B2-F8FC076ADB20}" type="presOf" srcId="{54179378-53E1-4C1A-BCC5-022F27C417D5}" destId="{3983C804-4652-C845-93D9-4060EFF38C5C}" srcOrd="0" destOrd="0" presId="urn:microsoft.com/office/officeart/2009/3/layout/HorizontalOrganizationChart"/>
    <dgm:cxn modelId="{3591F4CD-6332-2146-AA28-710146DE3D46}" type="presOf" srcId="{E1DD6C37-3324-4533-B0C6-614B64424D73}" destId="{C5C24C67-BC8B-F04E-B557-E7D2B7E5D94D}" srcOrd="0" destOrd="0" presId="urn:microsoft.com/office/officeart/2009/3/layout/HorizontalOrganizationChart"/>
    <dgm:cxn modelId="{8112E8D4-07DC-3141-998C-F69F57C0850A}" type="presOf" srcId="{9EABA3C7-0891-4BE8-9907-161D73AFE1E7}" destId="{C5A6C719-0CE1-3141-9F21-5A250ADD8F13}" srcOrd="1" destOrd="0" presId="urn:microsoft.com/office/officeart/2009/3/layout/HorizontalOrganizationChart"/>
    <dgm:cxn modelId="{F0A7A5DD-F537-664C-A8C3-6A188CC09C0A}" type="presOf" srcId="{9EABA3C7-0891-4BE8-9907-161D73AFE1E7}" destId="{D5C3F2B5-A759-AF4F-B44C-E2C26E4FA42A}" srcOrd="0" destOrd="0" presId="urn:microsoft.com/office/officeart/2009/3/layout/HorizontalOrganizationChart"/>
    <dgm:cxn modelId="{680B86F5-C915-4666-BD58-E127F9404F5D}" srcId="{54179378-53E1-4C1A-BCC5-022F27C417D5}" destId="{9EABA3C7-0891-4BE8-9907-161D73AFE1E7}" srcOrd="2" destOrd="0" parTransId="{C3457FB0-4C8E-4C1D-BB02-33566CDCBEB3}" sibTransId="{3F6D85AE-79C3-46D4-8817-8A4D254BA98E}"/>
    <dgm:cxn modelId="{5B4C1AB9-682F-8040-8A11-457392F5149C}" type="presParOf" srcId="{3983C804-4652-C845-93D9-4060EFF38C5C}" destId="{0AF14670-EC39-DE4E-A28C-0DCAFBADC5DE}" srcOrd="0" destOrd="0" presId="urn:microsoft.com/office/officeart/2009/3/layout/HorizontalOrganizationChart"/>
    <dgm:cxn modelId="{065789EE-19FA-2D41-B6F9-5F50294869F9}" type="presParOf" srcId="{0AF14670-EC39-DE4E-A28C-0DCAFBADC5DE}" destId="{B8D36922-E06E-DA4D-BB48-A4BE818558A8}" srcOrd="0" destOrd="0" presId="urn:microsoft.com/office/officeart/2009/3/layout/HorizontalOrganizationChart"/>
    <dgm:cxn modelId="{C8EA34AA-1339-4446-9831-392725811844}" type="presParOf" srcId="{B8D36922-E06E-DA4D-BB48-A4BE818558A8}" destId="{C5C24C67-BC8B-F04E-B557-E7D2B7E5D94D}" srcOrd="0" destOrd="0" presId="urn:microsoft.com/office/officeart/2009/3/layout/HorizontalOrganizationChart"/>
    <dgm:cxn modelId="{563A31D2-F332-8643-A0B4-9648A6ED7349}" type="presParOf" srcId="{B8D36922-E06E-DA4D-BB48-A4BE818558A8}" destId="{BA58761F-80FD-764C-8773-E899AFAE71C2}" srcOrd="1" destOrd="0" presId="urn:microsoft.com/office/officeart/2009/3/layout/HorizontalOrganizationChart"/>
    <dgm:cxn modelId="{88C8BBF4-C055-124C-9488-A6EDC9D9FB46}" type="presParOf" srcId="{0AF14670-EC39-DE4E-A28C-0DCAFBADC5DE}" destId="{6B88FD8C-5AEF-A844-BECF-D2A1E2134D4D}" srcOrd="1" destOrd="0" presId="urn:microsoft.com/office/officeart/2009/3/layout/HorizontalOrganizationChart"/>
    <dgm:cxn modelId="{2AC87482-4E14-3E4C-AC0D-1DBDF2756E75}" type="presParOf" srcId="{0AF14670-EC39-DE4E-A28C-0DCAFBADC5DE}" destId="{DC24A21C-69B5-EF45-9F71-FEC97DA464DF}" srcOrd="2" destOrd="0" presId="urn:microsoft.com/office/officeart/2009/3/layout/HorizontalOrganizationChart"/>
    <dgm:cxn modelId="{59A51CE2-0B36-FC40-97C8-DBE3C5A6263F}" type="presParOf" srcId="{3983C804-4652-C845-93D9-4060EFF38C5C}" destId="{11CA2F45-4F03-6344-B4E6-E3774CE840D7}" srcOrd="1" destOrd="0" presId="urn:microsoft.com/office/officeart/2009/3/layout/HorizontalOrganizationChart"/>
    <dgm:cxn modelId="{63B36424-22A1-F740-9D21-84CBA4498AFB}" type="presParOf" srcId="{11CA2F45-4F03-6344-B4E6-E3774CE840D7}" destId="{77442391-012D-6241-B40E-E48227913913}" srcOrd="0" destOrd="0" presId="urn:microsoft.com/office/officeart/2009/3/layout/HorizontalOrganizationChart"/>
    <dgm:cxn modelId="{0031089A-17BB-954E-AFA1-88E4C558209B}" type="presParOf" srcId="{77442391-012D-6241-B40E-E48227913913}" destId="{07892F87-0B84-BB40-A94E-B9DF5C616A40}" srcOrd="0" destOrd="0" presId="urn:microsoft.com/office/officeart/2009/3/layout/HorizontalOrganizationChart"/>
    <dgm:cxn modelId="{98A3E196-0555-A941-90A8-4B63FD379EAB}" type="presParOf" srcId="{77442391-012D-6241-B40E-E48227913913}" destId="{6228CAE1-C9DC-E149-B621-2D4D40B1A880}" srcOrd="1" destOrd="0" presId="urn:microsoft.com/office/officeart/2009/3/layout/HorizontalOrganizationChart"/>
    <dgm:cxn modelId="{93BE373E-236D-3E4E-A527-A037222C6711}" type="presParOf" srcId="{11CA2F45-4F03-6344-B4E6-E3774CE840D7}" destId="{461EC2CC-B2F1-6446-892A-14ECC330E6EA}" srcOrd="1" destOrd="0" presId="urn:microsoft.com/office/officeart/2009/3/layout/HorizontalOrganizationChart"/>
    <dgm:cxn modelId="{CEE275B3-7EEB-9342-A82D-F43D6F151284}" type="presParOf" srcId="{11CA2F45-4F03-6344-B4E6-E3774CE840D7}" destId="{DC865040-7E5F-BF4C-ABFB-FCC24225EBF8}" srcOrd="2" destOrd="0" presId="urn:microsoft.com/office/officeart/2009/3/layout/HorizontalOrganizationChart"/>
    <dgm:cxn modelId="{D3A6BA07-CFBA-7B4C-A314-8C9DD94A4966}" type="presParOf" srcId="{3983C804-4652-C845-93D9-4060EFF38C5C}" destId="{766B7157-C63D-AA41-84FC-406DA87447DD}" srcOrd="2" destOrd="0" presId="urn:microsoft.com/office/officeart/2009/3/layout/HorizontalOrganizationChart"/>
    <dgm:cxn modelId="{96D6FF79-077A-3D48-AF2C-AAE6DAFDED97}" type="presParOf" srcId="{766B7157-C63D-AA41-84FC-406DA87447DD}" destId="{4961C42B-0A7F-A64B-B1C2-1D6A3B3BC985}" srcOrd="0" destOrd="0" presId="urn:microsoft.com/office/officeart/2009/3/layout/HorizontalOrganizationChart"/>
    <dgm:cxn modelId="{A0871104-518F-AC4F-B8E8-27D8B26F1F89}" type="presParOf" srcId="{4961C42B-0A7F-A64B-B1C2-1D6A3B3BC985}" destId="{D5C3F2B5-A759-AF4F-B44C-E2C26E4FA42A}" srcOrd="0" destOrd="0" presId="urn:microsoft.com/office/officeart/2009/3/layout/HorizontalOrganizationChart"/>
    <dgm:cxn modelId="{67A2518B-F181-A14B-A2FA-8000140D035B}" type="presParOf" srcId="{4961C42B-0A7F-A64B-B1C2-1D6A3B3BC985}" destId="{C5A6C719-0CE1-3141-9F21-5A250ADD8F13}" srcOrd="1" destOrd="0" presId="urn:microsoft.com/office/officeart/2009/3/layout/HorizontalOrganizationChart"/>
    <dgm:cxn modelId="{4CD8CA76-C7B6-CE40-9ACB-8136B5D817A6}" type="presParOf" srcId="{766B7157-C63D-AA41-84FC-406DA87447DD}" destId="{AF9418D6-2127-E143-AE41-E88208C407C4}" srcOrd="1" destOrd="0" presId="urn:microsoft.com/office/officeart/2009/3/layout/HorizontalOrganizationChart"/>
    <dgm:cxn modelId="{F5EE7168-5C4F-9E4C-822B-7ED428F00B3C}" type="presParOf" srcId="{766B7157-C63D-AA41-84FC-406DA87447DD}" destId="{3D750BF3-3594-2347-94BC-DA74FE7ED4F1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D161DEE-3C5E-4D25-9707-8B9F5BF8F822}">
      <dsp:nvSpPr>
        <dsp:cNvPr id="0" name=""/>
        <dsp:cNvSpPr/>
      </dsp:nvSpPr>
      <dsp:spPr>
        <a:xfrm>
          <a:off x="0" y="356752"/>
          <a:ext cx="7728267" cy="15939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99799" tIns="458216" rIns="599799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CL" sz="2200" kern="1200"/>
            <a:t>Vender a todo tipo de cliente (Edad, genero y poder adquisitivo).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CL" sz="2200" kern="1200"/>
            <a:t>Tener mercado por todo Estados Unidos.</a:t>
          </a:r>
        </a:p>
      </dsp:txBody>
      <dsp:txXfrm>
        <a:off x="0" y="356752"/>
        <a:ext cx="7728267" cy="1593900"/>
      </dsp:txXfrm>
    </dsp:sp>
    <dsp:sp modelId="{29EB43B1-3B37-4C7A-8A54-7AA357869330}">
      <dsp:nvSpPr>
        <dsp:cNvPr id="0" name=""/>
        <dsp:cNvSpPr/>
      </dsp:nvSpPr>
      <dsp:spPr>
        <a:xfrm>
          <a:off x="386413" y="32032"/>
          <a:ext cx="5409786" cy="6494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4477" tIns="0" rIns="204477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2200" kern="1200"/>
            <a:t>Objetivo Empresa: </a:t>
          </a:r>
        </a:p>
      </dsp:txBody>
      <dsp:txXfrm>
        <a:off x="418116" y="63735"/>
        <a:ext cx="5346380" cy="586034"/>
      </dsp:txXfrm>
    </dsp:sp>
    <dsp:sp modelId="{CA78933B-A5FF-4848-A98E-86232B260670}">
      <dsp:nvSpPr>
        <dsp:cNvPr id="0" name=""/>
        <dsp:cNvSpPr/>
      </dsp:nvSpPr>
      <dsp:spPr>
        <a:xfrm>
          <a:off x="0" y="2394172"/>
          <a:ext cx="7728267" cy="93554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2">
              <a:hueOff val="56720"/>
              <a:satOff val="6519"/>
              <a:lumOff val="-519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99799" tIns="458216" rIns="599799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CL" sz="2200" kern="1200">
              <a:latin typeface="Calibri"/>
              <a:ea typeface="Calibri"/>
              <a:cs typeface="Calibri"/>
            </a:rPr>
            <a:t>Analizar los datos entregados por Z&amp;Z.</a:t>
          </a:r>
          <a:endParaRPr lang="en-US" sz="2200" kern="1200"/>
        </a:p>
      </dsp:txBody>
      <dsp:txXfrm>
        <a:off x="0" y="2394172"/>
        <a:ext cx="7728267" cy="935549"/>
      </dsp:txXfrm>
    </dsp:sp>
    <dsp:sp modelId="{FF2816A1-B1AC-4A8E-A119-3A4CA2F6392F}">
      <dsp:nvSpPr>
        <dsp:cNvPr id="0" name=""/>
        <dsp:cNvSpPr/>
      </dsp:nvSpPr>
      <dsp:spPr>
        <a:xfrm>
          <a:off x="386413" y="2069452"/>
          <a:ext cx="5409786" cy="649440"/>
        </a:xfrm>
        <a:prstGeom prst="roundRect">
          <a:avLst/>
        </a:prstGeom>
        <a:solidFill>
          <a:schemeClr val="accent2">
            <a:hueOff val="56720"/>
            <a:satOff val="6519"/>
            <a:lumOff val="-5196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4477" tIns="0" rIns="204477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>
              <a:latin typeface="Corbel" panose="020B0503020204020204"/>
            </a:rPr>
            <a:t>Objetivo General:</a:t>
          </a:r>
        </a:p>
      </dsp:txBody>
      <dsp:txXfrm>
        <a:off x="418116" y="2101155"/>
        <a:ext cx="5346380" cy="586034"/>
      </dsp:txXfrm>
    </dsp:sp>
    <dsp:sp modelId="{8EE36483-DC2C-486C-B465-6BEEBB3606BA}">
      <dsp:nvSpPr>
        <dsp:cNvPr id="0" name=""/>
        <dsp:cNvSpPr/>
      </dsp:nvSpPr>
      <dsp:spPr>
        <a:xfrm>
          <a:off x="0" y="3773242"/>
          <a:ext cx="7728267" cy="128204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2">
              <a:hueOff val="113439"/>
              <a:satOff val="13039"/>
              <a:lumOff val="-1039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99799" tIns="458216" rIns="599799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CL" sz="2200" kern="1200"/>
            <a:t>Graficar los datos.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CL" sz="2200" kern="1200"/>
            <a:t>Sugerir cambios a partir de los </a:t>
          </a:r>
          <a:r>
            <a:rPr lang="es-CL" sz="2200" kern="1200">
              <a:latin typeface="Corbel" panose="020B0503020204020204"/>
            </a:rPr>
            <a:t>gráficos</a:t>
          </a:r>
          <a:r>
            <a:rPr lang="es-CL" sz="2200" kern="1200"/>
            <a:t>.</a:t>
          </a:r>
        </a:p>
      </dsp:txBody>
      <dsp:txXfrm>
        <a:off x="0" y="3773242"/>
        <a:ext cx="7728267" cy="1282049"/>
      </dsp:txXfrm>
    </dsp:sp>
    <dsp:sp modelId="{25DF7F76-BEFE-4514-9FB4-01E129137A71}">
      <dsp:nvSpPr>
        <dsp:cNvPr id="0" name=""/>
        <dsp:cNvSpPr/>
      </dsp:nvSpPr>
      <dsp:spPr>
        <a:xfrm>
          <a:off x="386413" y="3448522"/>
          <a:ext cx="5409786" cy="649440"/>
        </a:xfrm>
        <a:prstGeom prst="roundRect">
          <a:avLst/>
        </a:prstGeom>
        <a:solidFill>
          <a:schemeClr val="accent2">
            <a:hueOff val="113439"/>
            <a:satOff val="13039"/>
            <a:lumOff val="-10393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4477" tIns="0" rIns="204477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2200" kern="1200"/>
            <a:t>Objetivo Equipo</a:t>
          </a:r>
          <a:r>
            <a:rPr lang="es-CL" sz="2200" kern="1200">
              <a:latin typeface="Corbel" panose="020B0503020204020204"/>
            </a:rPr>
            <a:t>:</a:t>
          </a:r>
          <a:endParaRPr lang="es-CL" sz="2200" kern="1200"/>
        </a:p>
      </dsp:txBody>
      <dsp:txXfrm>
        <a:off x="418116" y="3480225"/>
        <a:ext cx="5346380" cy="58603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5C24C67-BC8B-F04E-B557-E7D2B7E5D94D}">
      <dsp:nvSpPr>
        <dsp:cNvPr id="0" name=""/>
        <dsp:cNvSpPr/>
      </dsp:nvSpPr>
      <dsp:spPr>
        <a:xfrm>
          <a:off x="1460896" y="1160"/>
          <a:ext cx="4393406" cy="133998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500" kern="1200"/>
            <a:t>1.-Genero</a:t>
          </a:r>
        </a:p>
      </dsp:txBody>
      <dsp:txXfrm>
        <a:off x="1460896" y="1160"/>
        <a:ext cx="4393406" cy="1339988"/>
      </dsp:txXfrm>
    </dsp:sp>
    <dsp:sp modelId="{07892F87-0B84-BB40-A94E-B9DF5C616A40}">
      <dsp:nvSpPr>
        <dsp:cNvPr id="0" name=""/>
        <dsp:cNvSpPr/>
      </dsp:nvSpPr>
      <dsp:spPr>
        <a:xfrm>
          <a:off x="1446398" y="1890325"/>
          <a:ext cx="4393406" cy="133998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500" kern="1200"/>
            <a:t>2.-Categoria de </a:t>
          </a:r>
          <a:r>
            <a:rPr lang="en-US" sz="4500" kern="1200" err="1"/>
            <a:t>artículos</a:t>
          </a:r>
          <a:endParaRPr lang="en-US" sz="4500" kern="1200"/>
        </a:p>
      </dsp:txBody>
      <dsp:txXfrm>
        <a:off x="1446398" y="1890325"/>
        <a:ext cx="4393406" cy="1339988"/>
      </dsp:txXfrm>
    </dsp:sp>
    <dsp:sp modelId="{D5C3F2B5-A759-AF4F-B44C-E2C26E4FA42A}">
      <dsp:nvSpPr>
        <dsp:cNvPr id="0" name=""/>
        <dsp:cNvSpPr/>
      </dsp:nvSpPr>
      <dsp:spPr>
        <a:xfrm>
          <a:off x="1460896" y="3779490"/>
          <a:ext cx="4393406" cy="133998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500" kern="1200"/>
            <a:t>3.-Geografia</a:t>
          </a:r>
        </a:p>
      </dsp:txBody>
      <dsp:txXfrm>
        <a:off x="1460896" y="3779490"/>
        <a:ext cx="4393406" cy="133998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7D9124-AD92-BB4B-AC25-8C3CEE1D5E52}" type="datetimeFigureOut">
              <a:rPr lang="en-CL" smtClean="0"/>
              <a:t>09-09-25</a:t>
            </a:fld>
            <a:endParaRPr lang="en-C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9104A0-0F52-C84C-81A5-0E415212BDC8}" type="slidenum">
              <a:rPr lang="en-CL" smtClean="0"/>
              <a:t>‹#›</a:t>
            </a:fld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5494308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smtClean="0"/>
              <a:t>9/9/25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315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smtClean="0"/>
              <a:t>9/9/25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441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smtClean="0"/>
              <a:t>9/9/25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4730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smtClean="0"/>
              <a:t>9/9/25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8750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smtClean="0"/>
              <a:t>9/9/25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132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smtClean="0"/>
              <a:t>9/9/25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1685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smtClean="0"/>
              <a:t>9/9/25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445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smtClean="0"/>
              <a:t>9/9/25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565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smtClean="0"/>
              <a:t>9/9/25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7349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smtClean="0"/>
              <a:t>9/9/25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0348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smtClean="0"/>
              <a:t>9/9/25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3121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3CBC1C18-307B-4F68-A007-B5B542270E8D}" type="datetimeFigureOut">
              <a:rPr lang="en-US" smtClean="0"/>
              <a:t>9/9/25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569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2F4AD318-2FB6-4C6E-931E-58E404FA1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store front with mannequins and clothes on display&#10;&#10;AI-generated content may be incorrect.">
            <a:extLst>
              <a:ext uri="{FF2B5EF4-FFF2-40B4-BE49-F238E27FC236}">
                <a16:creationId xmlns:a16="http://schemas.microsoft.com/office/drawing/2014/main" id="{F40DF64A-D0DB-31DC-952C-68F8E169881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t="9196" r="9092" b="14177"/>
          <a:stretch>
            <a:fillRect/>
          </a:stretch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EE6C1B4-61E6-C7AD-BB76-BF8AFCE254C9}"/>
              </a:ext>
            </a:extLst>
          </p:cNvPr>
          <p:cNvSpPr/>
          <p:nvPr/>
        </p:nvSpPr>
        <p:spPr>
          <a:xfrm>
            <a:off x="0" y="1361001"/>
            <a:ext cx="9262872" cy="2973255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1A118E35-1CBF-4863-8497-F4DF1A166D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582" y="752748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6E187274-5DC2-4BE0-AF99-925D6D973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7094" y="761999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B8CEA5-4F4A-179E-BF6C-959DB5F0BD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9" y="982836"/>
            <a:ext cx="6917245" cy="3255264"/>
          </a:xfrm>
        </p:spPr>
        <p:txBody>
          <a:bodyPr anchor="ctr">
            <a:normAutofit/>
          </a:bodyPr>
          <a:lstStyle/>
          <a:p>
            <a:pPr algn="r"/>
            <a:r>
              <a:rPr lang="en-US" sz="6000"/>
              <a:t>Proyecto Caso Z&amp;Z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DD98B0-5C2F-52B0-0AD2-A6A78C36F1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57349" y="2351889"/>
            <a:ext cx="4830835" cy="170915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800" err="1">
                <a:solidFill>
                  <a:schemeClr val="tx1"/>
                </a:solidFill>
                <a:latin typeface="Aptos Display"/>
              </a:rPr>
              <a:t>Análisis</a:t>
            </a:r>
            <a:r>
              <a:rPr lang="en-US" sz="1800">
                <a:solidFill>
                  <a:schemeClr val="tx1"/>
                </a:solidFill>
                <a:latin typeface="Aptos Display"/>
              </a:rPr>
              <a:t> de </a:t>
            </a:r>
            <a:r>
              <a:rPr lang="en-US" sz="1800" err="1">
                <a:solidFill>
                  <a:schemeClr val="tx1"/>
                </a:solidFill>
                <a:latin typeface="Aptos Display"/>
              </a:rPr>
              <a:t>Preferencias</a:t>
            </a:r>
            <a:r>
              <a:rPr lang="en-US" sz="1800">
                <a:solidFill>
                  <a:schemeClr val="tx1"/>
                </a:solidFill>
                <a:latin typeface="Aptos Display"/>
              </a:rPr>
              <a:t> de </a:t>
            </a:r>
            <a:r>
              <a:rPr lang="en-US" sz="1800" err="1">
                <a:solidFill>
                  <a:schemeClr val="tx1"/>
                </a:solidFill>
                <a:latin typeface="Aptos Display"/>
              </a:rPr>
              <a:t>Compra</a:t>
            </a:r>
            <a:r>
              <a:rPr lang="en-US" sz="1800">
                <a:solidFill>
                  <a:schemeClr val="tx1"/>
                </a:solidFill>
                <a:latin typeface="Aptos Display"/>
              </a:rPr>
              <a:t> de </a:t>
            </a:r>
            <a:r>
              <a:rPr lang="en-US" sz="1800" err="1">
                <a:solidFill>
                  <a:schemeClr val="tx1"/>
                </a:solidFill>
                <a:latin typeface="Aptos Display"/>
              </a:rPr>
              <a:t>Clientes</a:t>
            </a:r>
            <a:endParaRPr lang="en-US" sz="1800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55767BF-BD4C-9AF1-002A-95751FA38C31}"/>
              </a:ext>
            </a:extLst>
          </p:cNvPr>
          <p:cNvSpPr txBox="1"/>
          <p:nvPr/>
        </p:nvSpPr>
        <p:spPr>
          <a:xfrm>
            <a:off x="9660614" y="2925082"/>
            <a:ext cx="230120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/>
              <a:t>Integrantes</a:t>
            </a:r>
            <a:r>
              <a:rPr lang="en-US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Luis-Felipe Cáceres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Alessandro Lavezzi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Vicente Rodríguez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Baptiste Vial</a:t>
            </a:r>
          </a:p>
        </p:txBody>
      </p:sp>
    </p:spTree>
    <p:extLst>
      <p:ext uri="{BB962C8B-B14F-4D97-AF65-F5344CB8AC3E}">
        <p14:creationId xmlns:p14="http://schemas.microsoft.com/office/powerpoint/2010/main" val="26274130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162DF2A-64D1-4AA9-BA42-8A4063EAD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D7C1373-63AF-4A75-909E-990E05356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57F231E5-F402-49E1-82B4-C762909ED2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F0BA12B-74D1-4DB1-9A3F-C9BA27B815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0" y="762000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515FCC40-AA93-4D3B-90D0-69BC824EAD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1190517" y="1056875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370FB0-F2EF-E01D-45B0-F058B46B8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4398" y="1298448"/>
            <a:ext cx="7315200" cy="325526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>
                <a:solidFill>
                  <a:schemeClr val="tx2"/>
                </a:solidFill>
              </a:rPr>
              <a:t>Análisis de Ubicación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DBD12-BDB3-64FE-A5D7-4CA266AB57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84397" y="4670246"/>
            <a:ext cx="6714232" cy="9144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chemeClr val="accent1"/>
                </a:solidFill>
              </a:rPr>
              <a:t>Y como cambian los montos gastados según ella</a:t>
            </a:r>
          </a:p>
        </p:txBody>
      </p:sp>
    </p:spTree>
    <p:extLst>
      <p:ext uri="{BB962C8B-B14F-4D97-AF65-F5344CB8AC3E}">
        <p14:creationId xmlns:p14="http://schemas.microsoft.com/office/powerpoint/2010/main" val="133910829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B02039-0680-E76A-C699-16A52DD320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3AB8C-B83A-F078-4C4A-EDB8F9D3FA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Relación</a:t>
            </a:r>
            <a:r>
              <a:rPr lang="en-US"/>
              <a:t> entre </a:t>
            </a:r>
            <a:r>
              <a:rPr lang="en-US" err="1"/>
              <a:t>Ubicación</a:t>
            </a:r>
            <a:r>
              <a:rPr lang="en-US"/>
              <a:t> y Monto de </a:t>
            </a:r>
            <a:r>
              <a:rPr lang="en-US" err="1"/>
              <a:t>Compra</a:t>
            </a:r>
            <a:endParaRPr lang="en-US"/>
          </a:p>
        </p:txBody>
      </p:sp>
      <p:pic>
        <p:nvPicPr>
          <p:cNvPr id="3" name="Picture 2" descr="A map of the united states&#10;&#10;AI-generated content may be incorrect.">
            <a:extLst>
              <a:ext uri="{FF2B5EF4-FFF2-40B4-BE49-F238E27FC236}">
                <a16:creationId xmlns:a16="http://schemas.microsoft.com/office/drawing/2014/main" id="{A769FF24-17F9-C592-8DB3-A94C4CE04E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1419" y="928799"/>
            <a:ext cx="7772400" cy="5004028"/>
          </a:xfrm>
          <a:prstGeom prst="rect">
            <a:avLst/>
          </a:prstGeom>
        </p:spPr>
      </p:pic>
      <p:pic>
        <p:nvPicPr>
          <p:cNvPr id="5" name="Picture 4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AFBFE67D-EA2B-7D79-C37D-1F0CE41C9F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2135" y="400989"/>
            <a:ext cx="6167681" cy="6457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554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4F1444B-2D2A-3A1F-5277-E5E37E68776B}"/>
              </a:ext>
            </a:extLst>
          </p:cNvPr>
          <p:cNvSpPr txBox="1">
            <a:spLocks/>
          </p:cNvSpPr>
          <p:nvPr/>
        </p:nvSpPr>
        <p:spPr>
          <a:xfrm>
            <a:off x="252919" y="1123837"/>
            <a:ext cx="2994546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err="1"/>
              <a:t>Presencia</a:t>
            </a:r>
            <a:r>
              <a:rPr lang="en-US"/>
              <a:t> </a:t>
            </a:r>
            <a:r>
              <a:rPr lang="en-US" err="1"/>
              <a:t>Geográfica</a:t>
            </a:r>
            <a:br>
              <a:rPr lang="en-US"/>
            </a:br>
            <a:r>
              <a:rPr lang="en-US" err="1"/>
              <a:t>Pobre</a:t>
            </a:r>
            <a:r>
              <a:rPr lang="en-US"/>
              <a:t> </a:t>
            </a:r>
            <a:r>
              <a:rPr lang="en-US" err="1"/>
              <a:t>en</a:t>
            </a:r>
            <a:r>
              <a:rPr lang="en-US"/>
              <a:t> EEUU</a:t>
            </a:r>
            <a:endParaRPr lang="en-CL"/>
          </a:p>
        </p:txBody>
      </p:sp>
      <p:pic>
        <p:nvPicPr>
          <p:cNvPr id="3" name="Picture 2" descr="A map of the united states&#10;&#10;AI-generated content may be incorrect.">
            <a:extLst>
              <a:ext uri="{FF2B5EF4-FFF2-40B4-BE49-F238E27FC236}">
                <a16:creationId xmlns:a16="http://schemas.microsoft.com/office/drawing/2014/main" id="{505A357E-FD49-285A-B9B3-92BBEC9CE6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9592" y="1123837"/>
            <a:ext cx="7772400" cy="4798428"/>
          </a:xfrm>
          <a:prstGeom prst="rect">
            <a:avLst/>
          </a:prstGeom>
        </p:spPr>
      </p:pic>
      <p:pic>
        <p:nvPicPr>
          <p:cNvPr id="4" name="Picture 3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2AE18D62-726E-3B45-9AE5-31E0C8671B5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17139" b="5884"/>
          <a:stretch>
            <a:fillRect/>
          </a:stretch>
        </p:blipFill>
        <p:spPr>
          <a:xfrm>
            <a:off x="4237885" y="1056508"/>
            <a:ext cx="7295814" cy="5108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2702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xit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162DF2A-64D1-4AA9-BA42-8A4063EAD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D7C1373-63AF-4A75-909E-990E05356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B4B5CC49-6FAE-42FA-99B6-A3FDA8C688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BE4879-D163-8E3F-14FE-E46F772E39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3295" y="1083732"/>
            <a:ext cx="5509628" cy="469053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7200">
                <a:solidFill>
                  <a:schemeClr val="tx1">
                    <a:lumMod val="75000"/>
                    <a:lumOff val="25000"/>
                  </a:schemeClr>
                </a:solidFill>
              </a:rPr>
              <a:t>Análisis Multivariado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DE7AEE-B214-0AFE-C1C3-65ED060E13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56389" y="1083732"/>
            <a:ext cx="3507654" cy="469053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>
                <a:solidFill>
                  <a:schemeClr val="tx1">
                    <a:lumMod val="75000"/>
                    <a:lumOff val="25000"/>
                  </a:schemeClr>
                </a:solidFill>
              </a:rPr>
              <a:t>Entre Cantidad de Compras, Categoría de Artículo y Talla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6BC9B4A-2119-4645-B4CA-7817D5FAF4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1286934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58D888F-D87A-4C3C-BD82-273E4C8C5E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34656" y="2085681"/>
            <a:ext cx="0" cy="2686639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99A2CD81-3BB6-4ED6-A50F-DC14F37A9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85778" y="767825"/>
            <a:ext cx="508012" cy="5328173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40465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B8424AB-D56B-4256-866A-5B54DE93C2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L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C999C28-AD33-4EB7-A5F1-C06D10A5F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L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9203ABB4-7E2A-4248-9FE7-4A419AFF2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26970D-C1E5-4FB1-84E8-86CB9CED1C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6D2451-926F-0BAA-F90D-B7A42ECBE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02" y="4531790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200" spc="-100" err="1"/>
              <a:t>Cantidad</a:t>
            </a:r>
            <a:r>
              <a:rPr lang="en-US" sz="3200" spc="-100"/>
              <a:t> de </a:t>
            </a:r>
            <a:r>
              <a:rPr lang="en-US" sz="3200" spc="-100" err="1"/>
              <a:t>Compras</a:t>
            </a:r>
            <a:r>
              <a:rPr lang="en-US" sz="3200" spc="-100"/>
              <a:t> </a:t>
            </a:r>
            <a:r>
              <a:rPr lang="en-US" sz="3200" spc="-100" err="1"/>
              <a:t>según</a:t>
            </a:r>
            <a:r>
              <a:rPr lang="en-US" sz="3200" spc="-100"/>
              <a:t> </a:t>
            </a:r>
            <a:r>
              <a:rPr lang="en-US" sz="3200" spc="-100" err="1"/>
              <a:t>Categoría</a:t>
            </a:r>
            <a:r>
              <a:rPr lang="en-US" sz="3200" spc="-100"/>
              <a:t> y Talla de </a:t>
            </a:r>
            <a:r>
              <a:rPr lang="en-US" sz="3200" spc="-100" err="1"/>
              <a:t>Artículo</a:t>
            </a:r>
            <a:endParaRPr lang="en-US" sz="3200" spc="-100"/>
          </a:p>
        </p:txBody>
      </p:sp>
      <p:pic>
        <p:nvPicPr>
          <p:cNvPr id="7" name="Picture 6" descr="A graph with different colored squares&#10;&#10;AI-generated content may be incorrect.">
            <a:extLst>
              <a:ext uri="{FF2B5EF4-FFF2-40B4-BE49-F238E27FC236}">
                <a16:creationId xmlns:a16="http://schemas.microsoft.com/office/drawing/2014/main" id="{1C157045-05D1-9D8C-10FB-6692FDE282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2839" y="322037"/>
            <a:ext cx="4684238" cy="4521873"/>
          </a:xfrm>
          <a:prstGeom prst="rect">
            <a:avLst/>
          </a:prstGeom>
        </p:spPr>
      </p:pic>
      <p:pic>
        <p:nvPicPr>
          <p:cNvPr id="10" name="Picture 9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8308DDBC-DB67-AE65-C3B4-22C201B4C0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4572" y="81859"/>
            <a:ext cx="6874023" cy="6707492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F7E86CD7-1129-2EA0-F263-DC6E6BF2842B}"/>
              </a:ext>
            </a:extLst>
          </p:cNvPr>
          <p:cNvSpPr txBox="1">
            <a:spLocks/>
          </p:cNvSpPr>
          <p:nvPr/>
        </p:nvSpPr>
        <p:spPr>
          <a:xfrm>
            <a:off x="321702" y="4683203"/>
            <a:ext cx="10210862" cy="106569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spc="-100" err="1"/>
              <a:t>Cantidad</a:t>
            </a:r>
            <a:r>
              <a:rPr lang="en-US" sz="3200" spc="-100"/>
              <a:t> de </a:t>
            </a:r>
            <a:r>
              <a:rPr lang="en-US" sz="3200" spc="-100" err="1"/>
              <a:t>Compras</a:t>
            </a:r>
            <a:r>
              <a:rPr lang="en-US" sz="3200" spc="-100"/>
              <a:t> </a:t>
            </a:r>
            <a:r>
              <a:rPr lang="en-US" sz="3200" spc="-100" err="1"/>
              <a:t>según</a:t>
            </a:r>
            <a:r>
              <a:rPr lang="en-US" sz="3200" spc="-100"/>
              <a:t> </a:t>
            </a:r>
          </a:p>
          <a:p>
            <a:r>
              <a:rPr lang="en-US" sz="3200" spc="-100" err="1"/>
              <a:t>Categoría</a:t>
            </a:r>
            <a:r>
              <a:rPr lang="en-US" sz="3200" spc="-100"/>
              <a:t> y Talla de </a:t>
            </a:r>
            <a:r>
              <a:rPr lang="en-US" sz="3200" spc="-100" err="1"/>
              <a:t>Artículo</a:t>
            </a:r>
            <a:endParaRPr lang="en-US" sz="3200" spc="-100"/>
          </a:p>
        </p:txBody>
      </p:sp>
    </p:spTree>
    <p:extLst>
      <p:ext uri="{BB962C8B-B14F-4D97-AF65-F5344CB8AC3E}">
        <p14:creationId xmlns:p14="http://schemas.microsoft.com/office/powerpoint/2010/main" val="4088001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B86EEAC6-011F-4499-ACFF-2FDC742DB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L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970F14D-B6E6-40EA-96B4-4E18D0CF9D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L"/>
          </a:p>
        </p:txBody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886D4068-D045-48B0-9A00-198F2FE4B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2664C4B-AAE2-4AA0-8918-134E8086F3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DC490C-A0B1-1173-02EC-E8B35EC46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err="1"/>
              <a:t>Problemas</a:t>
            </a:r>
            <a:r>
              <a:rPr lang="en-US"/>
              <a:t> </a:t>
            </a:r>
            <a:br>
              <a:rPr lang="en-US"/>
            </a:br>
            <a:r>
              <a:rPr lang="en-US"/>
              <a:t>y</a:t>
            </a:r>
            <a:br>
              <a:rPr lang="en-US"/>
            </a:br>
            <a:r>
              <a:rPr lang="en-US" err="1"/>
              <a:t>Soluciones</a:t>
            </a:r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16F9FD8-4CFE-4C77-8F29-5D801C57E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L"/>
          </a:p>
        </p:txBody>
      </p:sp>
      <p:graphicFrame>
        <p:nvGraphicFramePr>
          <p:cNvPr id="7" name="TextBox 4">
            <a:extLst>
              <a:ext uri="{FF2B5EF4-FFF2-40B4-BE49-F238E27FC236}">
                <a16:creationId xmlns:a16="http://schemas.microsoft.com/office/drawing/2014/main" id="{F1B2D728-C171-18A1-3668-6D741B0557A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12141098"/>
              </p:ext>
            </p:extLst>
          </p:nvPr>
        </p:nvGraphicFramePr>
        <p:xfrm>
          <a:off x="3869268" y="864108"/>
          <a:ext cx="7315200" cy="51206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355847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 tmFilter="0, 0; .2, .5; .8, .5; 1, 0"/>
                                        <p:tgtEl>
                                          <p:spTgt spid="7">
                                            <p:graphicEl>
                                              <a:dgm id="{C5C24C67-BC8B-F04E-B557-E7D2B7E5D94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500" autoRev="1" fill="hold"/>
                                        <p:tgtEl>
                                          <p:spTgt spid="7">
                                            <p:graphicEl>
                                              <a:dgm id="{C5C24C67-BC8B-F04E-B557-E7D2B7E5D94D}"/>
                                            </p:graphic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1000" tmFilter="0, 0; .2, .5; .8, .5; 1, 0"/>
                                        <p:tgtEl>
                                          <p:spTgt spid="7">
                                            <p:graphicEl>
                                              <a:dgm id="{07892F87-0B84-BB40-A94E-B9DF5C616A4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" dur="500" autoRev="1" fill="hold"/>
                                        <p:tgtEl>
                                          <p:spTgt spid="7">
                                            <p:graphicEl>
                                              <a:dgm id="{07892F87-0B84-BB40-A94E-B9DF5C616A40}"/>
                                            </p:graphic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1000" tmFilter="0, 0; .2, .5; .8, .5; 1, 0"/>
                                        <p:tgtEl>
                                          <p:spTgt spid="7">
                                            <p:graphicEl>
                                              <a:dgm id="{D5C3F2B5-A759-AF4F-B44C-E2C26E4FA42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500" autoRev="1" fill="hold"/>
                                        <p:tgtEl>
                                          <p:spTgt spid="7">
                                            <p:graphicEl>
                                              <a:dgm id="{D5C3F2B5-A759-AF4F-B44C-E2C26E4FA42A}"/>
                                            </p:graphic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 uiExpand="1">
        <p:bldSub>
          <a:bldDgm bld="lvlOne"/>
        </p:bldSub>
      </p:bldGraphic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4C9EE1D-12BB-43F7-9A2A-893578DCA6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L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3962A31-C54E-4762-B155-59777FED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L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4B392D36-B685-45E0-B197-6EE5D7480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CA8533-CC5E-4754-9A04-047EDE49E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3C1C65-9A41-3420-9935-28406B885F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5900" spc="-100" err="1"/>
              <a:t>Dispariedad</a:t>
            </a:r>
            <a:r>
              <a:rPr lang="en-US" sz="5900" spc="-100"/>
              <a:t> </a:t>
            </a:r>
            <a:r>
              <a:rPr lang="en-US" sz="5900" spc="-100" err="1"/>
              <a:t>en</a:t>
            </a:r>
            <a:r>
              <a:rPr lang="en-US" sz="5900" spc="-100"/>
              <a:t> Ventas </a:t>
            </a:r>
            <a:r>
              <a:rPr lang="en-US" sz="5900" spc="-100" err="1"/>
              <a:t>por</a:t>
            </a:r>
            <a:r>
              <a:rPr lang="en-US" sz="5900" spc="-100"/>
              <a:t> </a:t>
            </a:r>
            <a:r>
              <a:rPr lang="en-US" sz="5900" spc="-100" err="1"/>
              <a:t>Género</a:t>
            </a:r>
            <a:endParaRPr lang="en-US" sz="5900" spc="-100"/>
          </a:p>
        </p:txBody>
      </p:sp>
      <p:pic>
        <p:nvPicPr>
          <p:cNvPr id="3" name="Content Placeholder 23" descr="A graph of a person with a pink and blue bar&#10;&#10;AI-generated content may be incorrect.">
            <a:extLst>
              <a:ext uri="{FF2B5EF4-FFF2-40B4-BE49-F238E27FC236}">
                <a16:creationId xmlns:a16="http://schemas.microsoft.com/office/drawing/2014/main" id="{A74E3D30-FBDB-03C7-FF76-A3F2911D81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8717" y="484632"/>
            <a:ext cx="4559942" cy="355675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75C73E1-EDB3-07C1-2B9D-182327E5FD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6359" y="484632"/>
            <a:ext cx="4473905" cy="3556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9343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EFF8171-74C4-A582-85CC-DE819CF650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B3875682-0790-427D-9A23-4B7265F0FA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EDE4AAE-4785-4EA7-95DB-45200F5B80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B607A0AB-7A2D-44AF-B876-9655821A7D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5EC393D-764C-4624-9871-BD5C73281F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9"/>
            <a:ext cx="4642228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DB4F0E0-1659-D52E-4148-D9B6409317A0}"/>
              </a:ext>
            </a:extLst>
          </p:cNvPr>
          <p:cNvSpPr txBox="1">
            <a:spLocks/>
          </p:cNvSpPr>
          <p:nvPr/>
        </p:nvSpPr>
        <p:spPr>
          <a:xfrm>
            <a:off x="485128" y="1298448"/>
            <a:ext cx="3843409" cy="325526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5900" spc="-100"/>
              <a:t>Ventas Precarias en Categorías</a:t>
            </a:r>
          </a:p>
        </p:txBody>
      </p:sp>
      <p:pic>
        <p:nvPicPr>
          <p:cNvPr id="4" name="Picture 3" descr="A pie chart with numbers and a white background&#10;&#10;AI-generated content may be incorrect.">
            <a:extLst>
              <a:ext uri="{FF2B5EF4-FFF2-40B4-BE49-F238E27FC236}">
                <a16:creationId xmlns:a16="http://schemas.microsoft.com/office/drawing/2014/main" id="{F719AD70-C6E4-C9EE-CCD7-3C25C935CE4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5" r="-2685" b="4"/>
          <a:stretch>
            <a:fillRect/>
          </a:stretch>
        </p:blipFill>
        <p:spPr>
          <a:xfrm>
            <a:off x="5025689" y="1370154"/>
            <a:ext cx="6661531" cy="3823637"/>
          </a:xfrm>
          <a:prstGeom prst="rect">
            <a:avLst/>
          </a:prstGeom>
        </p:spPr>
      </p:pic>
      <p:pic>
        <p:nvPicPr>
          <p:cNvPr id="8" name="Picture 7" descr="A graph of different colored bars&#10;&#10;AI-generated content may be incorrect.">
            <a:extLst>
              <a:ext uri="{FF2B5EF4-FFF2-40B4-BE49-F238E27FC236}">
                <a16:creationId xmlns:a16="http://schemas.microsoft.com/office/drawing/2014/main" id="{20CECD2D-9AE8-922F-E467-EF5AF834C8C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377" b="2"/>
          <a:stretch>
            <a:fillRect/>
          </a:stretch>
        </p:blipFill>
        <p:spPr>
          <a:xfrm>
            <a:off x="5017775" y="1298448"/>
            <a:ext cx="6661531" cy="5215470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3672D4B7-46FC-4C20-9A40-1C07C2F04E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5" name="Picture 4" descr="A graph with different colored squares&#10;&#10;AI-generated content may be incorrect.">
            <a:extLst>
              <a:ext uri="{FF2B5EF4-FFF2-40B4-BE49-F238E27FC236}">
                <a16:creationId xmlns:a16="http://schemas.microsoft.com/office/drawing/2014/main" id="{B2B48E16-10CE-2400-2AC8-7E9988E78A1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104" r="4" b="4"/>
          <a:stretch>
            <a:fillRect/>
          </a:stretch>
        </p:blipFill>
        <p:spPr>
          <a:xfrm>
            <a:off x="4897044" y="761999"/>
            <a:ext cx="6918820" cy="6079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2837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7F7C37-B7D6-22AA-27AD-6CC547281F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6CCF0-7187-3136-5423-06E09A52E9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94546" cy="4601183"/>
          </a:xfrm>
        </p:spPr>
        <p:txBody>
          <a:bodyPr/>
          <a:lstStyle/>
          <a:p>
            <a:r>
              <a:rPr lang="en-US" err="1"/>
              <a:t>Presencia</a:t>
            </a:r>
            <a:r>
              <a:rPr lang="en-US"/>
              <a:t> </a:t>
            </a:r>
            <a:r>
              <a:rPr lang="en-US" err="1"/>
              <a:t>Geográfica</a:t>
            </a:r>
            <a:br>
              <a:rPr lang="en-US"/>
            </a:br>
            <a:r>
              <a:rPr lang="en-US" err="1"/>
              <a:t>Pobre</a:t>
            </a:r>
            <a:r>
              <a:rPr lang="en-US"/>
              <a:t> </a:t>
            </a:r>
            <a:r>
              <a:rPr lang="en-US" err="1"/>
              <a:t>en</a:t>
            </a:r>
            <a:r>
              <a:rPr lang="en-US"/>
              <a:t> EEUU</a:t>
            </a:r>
            <a:endParaRPr lang="en-CL"/>
          </a:p>
        </p:txBody>
      </p:sp>
      <p:pic>
        <p:nvPicPr>
          <p:cNvPr id="4" name="Picture 3" descr="A map of the united states&#10;&#10;AI-generated content may be incorrect.">
            <a:extLst>
              <a:ext uri="{FF2B5EF4-FFF2-40B4-BE49-F238E27FC236}">
                <a16:creationId xmlns:a16="http://schemas.microsoft.com/office/drawing/2014/main" id="{5419EFB9-1A01-F031-E8EA-B9D1357EF9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7893" y="1123837"/>
            <a:ext cx="7772400" cy="5004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3698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4F1444B-2D2A-3A1F-5277-E5E37E68776B}"/>
              </a:ext>
            </a:extLst>
          </p:cNvPr>
          <p:cNvSpPr txBox="1">
            <a:spLocks/>
          </p:cNvSpPr>
          <p:nvPr/>
        </p:nvSpPr>
        <p:spPr>
          <a:xfrm>
            <a:off x="252919" y="1123837"/>
            <a:ext cx="2994546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err="1"/>
              <a:t>Presencia</a:t>
            </a:r>
            <a:r>
              <a:rPr lang="en-US"/>
              <a:t> </a:t>
            </a:r>
            <a:r>
              <a:rPr lang="en-US" err="1"/>
              <a:t>Geográfica</a:t>
            </a:r>
            <a:br>
              <a:rPr lang="en-US"/>
            </a:br>
            <a:r>
              <a:rPr lang="en-US" err="1"/>
              <a:t>Pobre</a:t>
            </a:r>
            <a:r>
              <a:rPr lang="en-US"/>
              <a:t> </a:t>
            </a:r>
            <a:r>
              <a:rPr lang="en-US" err="1"/>
              <a:t>en</a:t>
            </a:r>
            <a:r>
              <a:rPr lang="en-US"/>
              <a:t> EEUU</a:t>
            </a:r>
            <a:endParaRPr lang="en-CL"/>
          </a:p>
        </p:txBody>
      </p:sp>
      <p:pic>
        <p:nvPicPr>
          <p:cNvPr id="3" name="Picture 2" descr="A map of the united states&#10;&#10;AI-generated content may be incorrect.">
            <a:extLst>
              <a:ext uri="{FF2B5EF4-FFF2-40B4-BE49-F238E27FC236}">
                <a16:creationId xmlns:a16="http://schemas.microsoft.com/office/drawing/2014/main" id="{505A357E-FD49-285A-B9B3-92BBEC9CE6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9592" y="1123837"/>
            <a:ext cx="7772400" cy="4798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399109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17115F77-2FAE-4CA7-9A7F-10D5F2C8F8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L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5CD4C046-A04C-46CC-AFA3-6B0621F628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L"/>
          </a:p>
        </p:txBody>
      </p:sp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25D5C296-F4B1-4AE5-8EEB-9FEB7ED177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tore front with mannequins and clothes on display&#10;&#10;AI-generated content may be incorrect.">
            <a:extLst>
              <a:ext uri="{FF2B5EF4-FFF2-40B4-BE49-F238E27FC236}">
                <a16:creationId xmlns:a16="http://schemas.microsoft.com/office/drawing/2014/main" id="{10B40587-58C2-4B9A-C6E8-3937B2AE1E4E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t="9196" r="9092" b="14177"/>
          <a:stretch>
            <a:fillRect/>
          </a:stretch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52" name="Rectangle 51">
            <a:extLst>
              <a:ext uri="{FF2B5EF4-FFF2-40B4-BE49-F238E27FC236}">
                <a16:creationId xmlns:a16="http://schemas.microsoft.com/office/drawing/2014/main" id="{9C1ACE66-194D-48C4-A14A-6933B3528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9"/>
            <a:ext cx="4642228" cy="5334001"/>
          </a:xfrm>
          <a:prstGeom prst="rect">
            <a:avLst/>
          </a:prstGeom>
          <a:solidFill>
            <a:schemeClr val="accent1">
              <a:lumMod val="50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6B7DE6-FCF5-A487-97C6-5A5145195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1298448"/>
            <a:ext cx="3685070" cy="325526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spc="-100"/>
              <a:t>Contexto 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025B886A-7ED1-4B77-819B-76ACBEFB0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L"/>
          </a:p>
        </p:txBody>
      </p:sp>
      <p:sp>
        <p:nvSpPr>
          <p:cNvPr id="3" name="AutoShape 2" descr="Generated image">
            <a:extLst>
              <a:ext uri="{FF2B5EF4-FFF2-40B4-BE49-F238E27FC236}">
                <a16:creationId xmlns:a16="http://schemas.microsoft.com/office/drawing/2014/main" id="{11E90851-CD2F-9994-FD22-1B5DBFF212C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36055384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00A8A03-6346-4DD5-83FF-374C557E36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tore front with mannequins and clothes on display&#10;&#10;AI-generated content may be incorrect.">
            <a:extLst>
              <a:ext uri="{FF2B5EF4-FFF2-40B4-BE49-F238E27FC236}">
                <a16:creationId xmlns:a16="http://schemas.microsoft.com/office/drawing/2014/main" id="{2AB01808-F140-1169-2735-6F6C8557E595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t="9196" r="9092" b="14177"/>
          <a:stretch>
            <a:fillRect/>
          </a:stretch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2648A55-8338-3A47-A5A3-04D003D92C9E}"/>
              </a:ext>
            </a:extLst>
          </p:cNvPr>
          <p:cNvSpPr/>
          <p:nvPr/>
        </p:nvSpPr>
        <p:spPr>
          <a:xfrm>
            <a:off x="0" y="880782"/>
            <a:ext cx="12192000" cy="100607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L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FC14D22-A272-172C-9D37-6C24C9BA27FA}"/>
              </a:ext>
            </a:extLst>
          </p:cNvPr>
          <p:cNvSpPr/>
          <p:nvPr/>
        </p:nvSpPr>
        <p:spPr>
          <a:xfrm>
            <a:off x="-1" y="880782"/>
            <a:ext cx="12364571" cy="5096436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9B028C-4D49-82B5-5EC5-18719310A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316" y="953391"/>
            <a:ext cx="3685070" cy="753604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5000" spc="-100" err="1"/>
              <a:t>Alcance</a:t>
            </a:r>
            <a:endParaRPr lang="en-US" sz="5000" spc="-100"/>
          </a:p>
        </p:txBody>
      </p:sp>
      <p:sp>
        <p:nvSpPr>
          <p:cNvPr id="3" name="AutoShape 2" descr="Generated image">
            <a:extLst>
              <a:ext uri="{FF2B5EF4-FFF2-40B4-BE49-F238E27FC236}">
                <a16:creationId xmlns:a16="http://schemas.microsoft.com/office/drawing/2014/main" id="{26ED0348-41E5-FF35-A9EA-974F7C5D0F7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L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6F648E9-7A38-28C0-DED7-7FCC555BC8F0}"/>
              </a:ext>
            </a:extLst>
          </p:cNvPr>
          <p:cNvSpPr txBox="1"/>
          <p:nvPr/>
        </p:nvSpPr>
        <p:spPr>
          <a:xfrm>
            <a:off x="491888" y="2172510"/>
            <a:ext cx="11570124" cy="34163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US" sz="2400">
                <a:solidFill>
                  <a:schemeClr val="bg1"/>
                </a:solidFill>
              </a:rPr>
              <a:t>Objetivo:</a:t>
            </a:r>
          </a:p>
          <a:p>
            <a:r>
              <a:rPr lang="es-US" sz="2400">
                <a:solidFill>
                  <a:schemeClr val="bg1"/>
                </a:solidFill>
              </a:rPr>
              <a:t>		Realizar un análisis completo de los datos de Z&amp;Z.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err="1">
                <a:solidFill>
                  <a:schemeClr val="bg1"/>
                </a:solidFill>
              </a:rPr>
              <a:t>Límites</a:t>
            </a:r>
            <a:r>
              <a:rPr lang="en-US" sz="2400">
                <a:solidFill>
                  <a:schemeClr val="bg1"/>
                </a:solidFill>
              </a:rPr>
              <a:t>: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sz="2400">
                <a:solidFill>
                  <a:schemeClr val="bg1"/>
                </a:solidFill>
              </a:rPr>
              <a:t>Falta de Variables de Costo y Stock.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sz="2400">
                <a:solidFill>
                  <a:schemeClr val="bg1"/>
                </a:solidFill>
              </a:rPr>
              <a:t>Falta de </a:t>
            </a:r>
            <a:r>
              <a:rPr lang="en-US" sz="2400" err="1">
                <a:solidFill>
                  <a:schemeClr val="bg1"/>
                </a:solidFill>
              </a:rPr>
              <a:t>especificación</a:t>
            </a:r>
            <a:r>
              <a:rPr lang="en-US" sz="2400">
                <a:solidFill>
                  <a:schemeClr val="bg1"/>
                </a:solidFill>
              </a:rPr>
              <a:t> </a:t>
            </a:r>
            <a:r>
              <a:rPr lang="en-US" sz="2400" err="1">
                <a:solidFill>
                  <a:schemeClr val="bg1"/>
                </a:solidFill>
              </a:rPr>
              <a:t>en</a:t>
            </a:r>
            <a:r>
              <a:rPr lang="en-US" sz="2400">
                <a:solidFill>
                  <a:schemeClr val="bg1"/>
                </a:solidFill>
              </a:rPr>
              <a:t> </a:t>
            </a:r>
            <a:r>
              <a:rPr lang="en-US" sz="2400" err="1">
                <a:solidFill>
                  <a:schemeClr val="bg1"/>
                </a:solidFill>
              </a:rPr>
              <a:t>el</a:t>
            </a:r>
            <a:r>
              <a:rPr lang="en-US" sz="2400">
                <a:solidFill>
                  <a:schemeClr val="bg1"/>
                </a:solidFill>
              </a:rPr>
              <a:t> </a:t>
            </a:r>
            <a:r>
              <a:rPr lang="en-US" sz="2400" err="1">
                <a:solidFill>
                  <a:schemeClr val="bg1"/>
                </a:solidFill>
              </a:rPr>
              <a:t>período</a:t>
            </a:r>
            <a:r>
              <a:rPr lang="en-US" sz="2400">
                <a:solidFill>
                  <a:schemeClr val="bg1"/>
                </a:solidFill>
              </a:rPr>
              <a:t> de </a:t>
            </a:r>
            <a:r>
              <a:rPr lang="en-US" sz="2400" err="1">
                <a:solidFill>
                  <a:schemeClr val="bg1"/>
                </a:solidFill>
              </a:rPr>
              <a:t>tiempo</a:t>
            </a:r>
            <a:r>
              <a:rPr lang="en-US" sz="2400">
                <a:solidFill>
                  <a:schemeClr val="bg1"/>
                </a:solidFill>
              </a:rPr>
              <a:t> del dataset.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sz="2400">
                <a:solidFill>
                  <a:schemeClr val="bg1"/>
                </a:solidFill>
              </a:rPr>
              <a:t>No se </a:t>
            </a:r>
            <a:r>
              <a:rPr lang="en-US" sz="2400" err="1">
                <a:solidFill>
                  <a:schemeClr val="bg1"/>
                </a:solidFill>
              </a:rPr>
              <a:t>saben</a:t>
            </a:r>
            <a:r>
              <a:rPr lang="en-US" sz="2400">
                <a:solidFill>
                  <a:schemeClr val="bg1"/>
                </a:solidFill>
              </a:rPr>
              <a:t> las </a:t>
            </a:r>
            <a:r>
              <a:rPr lang="en-US" sz="2400" err="1">
                <a:solidFill>
                  <a:schemeClr val="bg1"/>
                </a:solidFill>
              </a:rPr>
              <a:t>prioridades</a:t>
            </a:r>
            <a:r>
              <a:rPr lang="en-US" sz="2400">
                <a:solidFill>
                  <a:schemeClr val="bg1"/>
                </a:solidFill>
              </a:rPr>
              <a:t> de la tienda (Falta de </a:t>
            </a:r>
            <a:r>
              <a:rPr lang="en-US" sz="2400" err="1">
                <a:solidFill>
                  <a:schemeClr val="bg1"/>
                </a:solidFill>
              </a:rPr>
              <a:t>datos</a:t>
            </a:r>
            <a:r>
              <a:rPr lang="en-US" sz="2400">
                <a:solidFill>
                  <a:schemeClr val="bg1"/>
                </a:solidFill>
              </a:rPr>
              <a:t> </a:t>
            </a:r>
            <a:r>
              <a:rPr lang="en-US" sz="2400" err="1">
                <a:solidFill>
                  <a:schemeClr val="bg1"/>
                </a:solidFill>
              </a:rPr>
              <a:t>sobre</a:t>
            </a:r>
            <a:r>
              <a:rPr lang="en-US" sz="2400">
                <a:solidFill>
                  <a:schemeClr val="bg1"/>
                </a:solidFill>
              </a:rPr>
              <a:t> marketing, </a:t>
            </a:r>
            <a:r>
              <a:rPr lang="en-US" sz="2400" err="1">
                <a:solidFill>
                  <a:schemeClr val="bg1"/>
                </a:solidFill>
              </a:rPr>
              <a:t>etc</a:t>
            </a:r>
            <a:r>
              <a:rPr lang="en-US" sz="2400">
                <a:solidFill>
                  <a:schemeClr val="bg1"/>
                </a:solidFill>
              </a:rPr>
              <a:t>)</a:t>
            </a:r>
          </a:p>
          <a:p>
            <a:pPr lvl="2"/>
            <a:endParaRPr lang="en-US" sz="240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US" sz="2400">
                <a:solidFill>
                  <a:schemeClr val="bg1"/>
                </a:solidFill>
              </a:rPr>
              <a:t>Entregables</a:t>
            </a:r>
            <a:r>
              <a:rPr lang="en-US" sz="2400">
                <a:solidFill>
                  <a:schemeClr val="bg1"/>
                </a:solidFill>
              </a:rPr>
              <a:t>:		</a:t>
            </a:r>
          </a:p>
          <a:p>
            <a:r>
              <a:rPr lang="en-US" sz="2400">
                <a:solidFill>
                  <a:schemeClr val="bg1"/>
                </a:solidFill>
              </a:rPr>
              <a:t>		</a:t>
            </a:r>
            <a:r>
              <a:rPr lang="es-US" sz="2400">
                <a:solidFill>
                  <a:schemeClr val="bg1"/>
                </a:solidFill>
              </a:rPr>
              <a:t>Un </a:t>
            </a:r>
            <a:r>
              <a:rPr lang="es-US" sz="2400" err="1">
                <a:solidFill>
                  <a:schemeClr val="bg1"/>
                </a:solidFill>
              </a:rPr>
              <a:t>dashboard</a:t>
            </a:r>
            <a:r>
              <a:rPr lang="es-US" sz="2400">
                <a:solidFill>
                  <a:schemeClr val="bg1"/>
                </a:solidFill>
              </a:rPr>
              <a:t> informativo para demostrar éstos análisis de manera interactiva.</a:t>
            </a:r>
            <a:endParaRPr lang="en-US" sz="24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23445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00A8A03-6346-4DD5-83FF-374C557E36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tore front with mannequins and clothes on display&#10;&#10;AI-generated content may be incorrect.">
            <a:extLst>
              <a:ext uri="{FF2B5EF4-FFF2-40B4-BE49-F238E27FC236}">
                <a16:creationId xmlns:a16="http://schemas.microsoft.com/office/drawing/2014/main" id="{2AB01808-F140-1169-2735-6F6C8557E595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t="9196" r="9092" b="14177"/>
          <a:stretch>
            <a:fillRect/>
          </a:stretch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6FD95BA-7392-7015-F139-EBEAA894FE6A}"/>
              </a:ext>
            </a:extLst>
          </p:cNvPr>
          <p:cNvSpPr/>
          <p:nvPr/>
        </p:nvSpPr>
        <p:spPr>
          <a:xfrm>
            <a:off x="0" y="2859314"/>
            <a:ext cx="13106400" cy="124876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L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8A1595B-0573-DE9B-82E1-89DEBB392B3A}"/>
              </a:ext>
            </a:extLst>
          </p:cNvPr>
          <p:cNvSpPr/>
          <p:nvPr/>
        </p:nvSpPr>
        <p:spPr>
          <a:xfrm>
            <a:off x="0" y="1259641"/>
            <a:ext cx="12364571" cy="4338716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9B028C-4D49-82B5-5EC5-18719310A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4114" y="1726597"/>
            <a:ext cx="4960743" cy="23814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7200" spc="-100" err="1"/>
              <a:t>Conclusión</a:t>
            </a:r>
            <a:endParaRPr lang="en-US" sz="7200" spc="-100"/>
          </a:p>
        </p:txBody>
      </p:sp>
      <p:sp>
        <p:nvSpPr>
          <p:cNvPr id="3" name="AutoShape 2" descr="Generated image">
            <a:extLst>
              <a:ext uri="{FF2B5EF4-FFF2-40B4-BE49-F238E27FC236}">
                <a16:creationId xmlns:a16="http://schemas.microsoft.com/office/drawing/2014/main" id="{26ED0348-41E5-FF35-A9EA-974F7C5D0F7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42132510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9090518-3CE9-A747-FA00-7E5149BF40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ED0EADA6-5404-F9C4-CF34-F6F384963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L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79DA2103-2038-A364-6314-F952E6592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L"/>
          </a:p>
        </p:txBody>
      </p:sp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22386F57-FD6B-BEB4-7E83-5C8BA98606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tore front with mannequins and clothes on display&#10;&#10;AI-generated content may be incorrect.">
            <a:extLst>
              <a:ext uri="{FF2B5EF4-FFF2-40B4-BE49-F238E27FC236}">
                <a16:creationId xmlns:a16="http://schemas.microsoft.com/office/drawing/2014/main" id="{D2F9894E-A6F1-30B5-D706-D1DCAC494A41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t="9196" r="9092" b="14177"/>
          <a:stretch>
            <a:fillRect/>
          </a:stretch>
        </p:blipFill>
        <p:spPr>
          <a:xfrm>
            <a:off x="-5750" y="0"/>
            <a:ext cx="12188932" cy="6858000"/>
          </a:xfrm>
          <a:prstGeom prst="rect">
            <a:avLst/>
          </a:prstGeom>
        </p:spPr>
      </p:pic>
      <p:sp>
        <p:nvSpPr>
          <p:cNvPr id="52" name="Rectangle 51">
            <a:extLst>
              <a:ext uri="{FF2B5EF4-FFF2-40B4-BE49-F238E27FC236}">
                <a16:creationId xmlns:a16="http://schemas.microsoft.com/office/drawing/2014/main" id="{DE9B69AF-269D-4021-E0C0-A4F15C59DA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9"/>
            <a:ext cx="4642228" cy="5334001"/>
          </a:xfrm>
          <a:prstGeom prst="rect">
            <a:avLst/>
          </a:prstGeom>
          <a:solidFill>
            <a:schemeClr val="accent1">
              <a:lumMod val="50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DCB2EE-B2A6-D9D4-EC8E-DE3ACEEC06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316" y="953391"/>
            <a:ext cx="3685070" cy="753604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5000" spc="-100" err="1"/>
              <a:t>Bibliografía</a:t>
            </a:r>
            <a:r>
              <a:rPr lang="en-US" sz="5000" spc="-100"/>
              <a:t> 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EB79DC6-604B-C35B-7C59-2F48993E79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L"/>
          </a:p>
        </p:txBody>
      </p:sp>
      <p:sp>
        <p:nvSpPr>
          <p:cNvPr id="3" name="AutoShape 2" descr="Generated image">
            <a:extLst>
              <a:ext uri="{FF2B5EF4-FFF2-40B4-BE49-F238E27FC236}">
                <a16:creationId xmlns:a16="http://schemas.microsoft.com/office/drawing/2014/main" id="{81D88F92-7575-9F3A-84C0-79FBA6118B8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L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7007CA-2770-DAC3-F371-BEA1E01879BA}"/>
              </a:ext>
            </a:extLst>
          </p:cNvPr>
          <p:cNvSpPr txBox="1"/>
          <p:nvPr/>
        </p:nvSpPr>
        <p:spPr>
          <a:xfrm>
            <a:off x="-5750" y="1705155"/>
            <a:ext cx="4195312" cy="427809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endParaRPr lang="en-US" sz="1600">
              <a:solidFill>
                <a:schemeClr val="bg1"/>
              </a:solidFill>
              <a:latin typeface="Helvetica Neue"/>
            </a:endParaRPr>
          </a:p>
          <a:p>
            <a:pPr marL="285750" indent="-285750">
              <a:buFont typeface="Calibri"/>
              <a:buChar char="-"/>
            </a:pPr>
            <a:r>
              <a:rPr lang="en-US" sz="1600">
                <a:solidFill>
                  <a:schemeClr val="bg1"/>
                </a:solidFill>
                <a:latin typeface="Georgia"/>
              </a:rPr>
              <a:t>Banerjee, S. (2023). </a:t>
            </a:r>
            <a:r>
              <a:rPr lang="en-US" sz="1600" i="1">
                <a:solidFill>
                  <a:schemeClr val="bg1"/>
                </a:solidFill>
                <a:latin typeface="Georgia"/>
              </a:rPr>
              <a:t>Customer Shopping Trends Dataset</a:t>
            </a:r>
            <a:r>
              <a:rPr lang="en-US" sz="1600">
                <a:solidFill>
                  <a:schemeClr val="bg1"/>
                </a:solidFill>
                <a:latin typeface="Georgia"/>
              </a:rPr>
              <a:t> [Data set].</a:t>
            </a:r>
            <a:endParaRPr lang="en-US" sz="1600">
              <a:solidFill>
                <a:schemeClr val="bg1"/>
              </a:solidFill>
            </a:endParaRPr>
          </a:p>
          <a:p>
            <a:endParaRPr lang="en-US" sz="1600">
              <a:solidFill>
                <a:schemeClr val="bg1"/>
              </a:solidFill>
              <a:latin typeface="Georgia"/>
            </a:endParaRPr>
          </a:p>
          <a:p>
            <a:pPr marL="285750" indent="-285750">
              <a:buFont typeface="Calibri"/>
              <a:buChar char="-"/>
            </a:pPr>
            <a:r>
              <a:rPr lang="en-US" sz="1600" err="1">
                <a:solidFill>
                  <a:schemeClr val="bg1"/>
                </a:solidFill>
                <a:latin typeface="Georgia"/>
              </a:rPr>
              <a:t>Toalombo</a:t>
            </a:r>
            <a:r>
              <a:rPr lang="en-US" sz="1600">
                <a:solidFill>
                  <a:schemeClr val="bg1"/>
                </a:solidFill>
                <a:latin typeface="Georgia"/>
              </a:rPr>
              <a:t> Montero, M. P., </a:t>
            </a:r>
            <a:r>
              <a:rPr lang="en-US" sz="1600" err="1">
                <a:solidFill>
                  <a:schemeClr val="bg1"/>
                </a:solidFill>
                <a:latin typeface="Georgia"/>
              </a:rPr>
              <a:t>Toalombo</a:t>
            </a:r>
            <a:r>
              <a:rPr lang="en-US" sz="1600">
                <a:solidFill>
                  <a:schemeClr val="bg1"/>
                </a:solidFill>
                <a:latin typeface="Georgia"/>
              </a:rPr>
              <a:t> Montero, O. W., </a:t>
            </a:r>
            <a:r>
              <a:rPr lang="en-US" sz="1600" err="1">
                <a:solidFill>
                  <a:schemeClr val="bg1"/>
                </a:solidFill>
                <a:latin typeface="Georgia"/>
              </a:rPr>
              <a:t>Ballestero</a:t>
            </a:r>
            <a:r>
              <a:rPr lang="en-US" sz="1600">
                <a:solidFill>
                  <a:schemeClr val="bg1"/>
                </a:solidFill>
                <a:latin typeface="Georgia"/>
              </a:rPr>
              <a:t> Torres, F. A., Hernández </a:t>
            </a:r>
            <a:r>
              <a:rPr lang="en-US" sz="1600" err="1">
                <a:solidFill>
                  <a:schemeClr val="bg1"/>
                </a:solidFill>
                <a:latin typeface="Georgia"/>
              </a:rPr>
              <a:t>Dávila</a:t>
            </a:r>
            <a:r>
              <a:rPr lang="en-US" sz="1600">
                <a:solidFill>
                  <a:schemeClr val="bg1"/>
                </a:solidFill>
                <a:latin typeface="Georgia"/>
              </a:rPr>
              <a:t>, C. A., &amp; Ruiz </a:t>
            </a:r>
            <a:r>
              <a:rPr lang="en-US" sz="1600" err="1">
                <a:solidFill>
                  <a:schemeClr val="bg1"/>
                </a:solidFill>
                <a:latin typeface="Georgia"/>
              </a:rPr>
              <a:t>Sarzosa</a:t>
            </a:r>
            <a:r>
              <a:rPr lang="en-US" sz="1600">
                <a:solidFill>
                  <a:schemeClr val="bg1"/>
                </a:solidFill>
                <a:latin typeface="Georgia"/>
              </a:rPr>
              <a:t>, J. P. (2024). </a:t>
            </a:r>
            <a:r>
              <a:rPr lang="en-US" sz="1600" err="1">
                <a:solidFill>
                  <a:schemeClr val="bg1"/>
                </a:solidFill>
                <a:latin typeface="Georgia"/>
              </a:rPr>
              <a:t>Visualización</a:t>
            </a:r>
            <a:r>
              <a:rPr lang="en-US" sz="1600">
                <a:solidFill>
                  <a:schemeClr val="bg1"/>
                </a:solidFill>
                <a:latin typeface="Georgia"/>
              </a:rPr>
              <a:t> de Datos </a:t>
            </a:r>
            <a:r>
              <a:rPr lang="en-US" sz="1600" err="1">
                <a:solidFill>
                  <a:schemeClr val="bg1"/>
                </a:solidFill>
                <a:latin typeface="Georgia"/>
              </a:rPr>
              <a:t>Educativos</a:t>
            </a:r>
            <a:r>
              <a:rPr lang="en-US" sz="1600">
                <a:solidFill>
                  <a:schemeClr val="bg1"/>
                </a:solidFill>
                <a:latin typeface="Georgia"/>
              </a:rPr>
              <a:t> y </a:t>
            </a:r>
            <a:r>
              <a:rPr lang="en-US" sz="1600" err="1">
                <a:solidFill>
                  <a:schemeClr val="bg1"/>
                </a:solidFill>
                <a:latin typeface="Georgia"/>
              </a:rPr>
              <a:t>Sociales</a:t>
            </a:r>
            <a:r>
              <a:rPr lang="en-US" sz="1600">
                <a:solidFill>
                  <a:schemeClr val="bg1"/>
                </a:solidFill>
                <a:latin typeface="Georgia"/>
              </a:rPr>
              <a:t> con Python: </a:t>
            </a:r>
            <a:r>
              <a:rPr lang="en-US" sz="1600" err="1">
                <a:solidFill>
                  <a:schemeClr val="bg1"/>
                </a:solidFill>
                <a:latin typeface="Georgia"/>
              </a:rPr>
              <a:t>Herramientas</a:t>
            </a:r>
            <a:r>
              <a:rPr lang="en-US" sz="1600">
                <a:solidFill>
                  <a:schemeClr val="bg1"/>
                </a:solidFill>
                <a:latin typeface="Georgia"/>
              </a:rPr>
              <a:t> para </a:t>
            </a:r>
            <a:r>
              <a:rPr lang="en-US" sz="1600" err="1">
                <a:solidFill>
                  <a:schemeClr val="bg1"/>
                </a:solidFill>
                <a:latin typeface="Georgia"/>
              </a:rPr>
              <a:t>Decisiones</a:t>
            </a:r>
            <a:r>
              <a:rPr lang="en-US" sz="1600">
                <a:solidFill>
                  <a:schemeClr val="bg1"/>
                </a:solidFill>
                <a:latin typeface="Georgia"/>
              </a:rPr>
              <a:t> </a:t>
            </a:r>
            <a:r>
              <a:rPr lang="en-US" sz="1600" err="1">
                <a:solidFill>
                  <a:schemeClr val="bg1"/>
                </a:solidFill>
                <a:latin typeface="Georgia"/>
              </a:rPr>
              <a:t>Informadas</a:t>
            </a:r>
            <a:r>
              <a:rPr lang="en-US" sz="1600">
                <a:solidFill>
                  <a:schemeClr val="bg1"/>
                </a:solidFill>
                <a:latin typeface="Georgia"/>
              </a:rPr>
              <a:t>: Educational and Social Data Visualization with Python: Tools for Informed Decisions. En </a:t>
            </a:r>
            <a:r>
              <a:rPr lang="en-US" sz="1600" i="1">
                <a:solidFill>
                  <a:schemeClr val="bg1"/>
                </a:solidFill>
                <a:latin typeface="Georgia"/>
              </a:rPr>
              <a:t>Editorial </a:t>
            </a:r>
            <a:r>
              <a:rPr lang="en-US" sz="1600" i="1" err="1">
                <a:solidFill>
                  <a:schemeClr val="bg1"/>
                </a:solidFill>
                <a:latin typeface="Georgia"/>
              </a:rPr>
              <a:t>SciELa</a:t>
            </a:r>
            <a:r>
              <a:rPr lang="en-US" sz="1600">
                <a:solidFill>
                  <a:schemeClr val="bg1"/>
                </a:solidFill>
                <a:latin typeface="Georgia"/>
              </a:rPr>
              <a:t>. Editorial </a:t>
            </a:r>
            <a:r>
              <a:rPr lang="en-US" sz="1600" err="1">
                <a:solidFill>
                  <a:schemeClr val="bg1"/>
                </a:solidFill>
                <a:latin typeface="Georgia"/>
              </a:rPr>
              <a:t>Investigativa</a:t>
            </a:r>
            <a:r>
              <a:rPr lang="en-US" sz="1600">
                <a:solidFill>
                  <a:schemeClr val="bg1"/>
                </a:solidFill>
                <a:latin typeface="Georgia"/>
              </a:rPr>
              <a:t> Latinoamericana (</a:t>
            </a:r>
            <a:r>
              <a:rPr lang="en-US" sz="1600" err="1">
                <a:solidFill>
                  <a:schemeClr val="bg1"/>
                </a:solidFill>
                <a:latin typeface="Georgia"/>
              </a:rPr>
              <a:t>SciELa</a:t>
            </a:r>
            <a:r>
              <a:rPr lang="en-US" sz="1600">
                <a:solidFill>
                  <a:schemeClr val="bg1"/>
                </a:solidFill>
                <a:latin typeface="Georgia"/>
              </a:rPr>
              <a:t>). https://</a:t>
            </a:r>
            <a:r>
              <a:rPr lang="en-US" sz="1600" err="1">
                <a:solidFill>
                  <a:schemeClr val="bg1"/>
                </a:solidFill>
                <a:latin typeface="Georgia"/>
              </a:rPr>
              <a:t>doi.org</a:t>
            </a:r>
            <a:r>
              <a:rPr lang="en-US" sz="1600">
                <a:solidFill>
                  <a:schemeClr val="bg1"/>
                </a:solidFill>
                <a:latin typeface="Georgia"/>
              </a:rPr>
              <a:t>/10.62131/978-9942-7173-6-8</a:t>
            </a:r>
            <a:endParaRPr lang="en-US" sz="16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70734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17115F77-2FAE-4CA7-9A7F-10D5F2C8F8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CD4C046-A04C-46CC-AFA3-6B0621F628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25D5C296-F4B1-4AE5-8EEB-9FEB7ED177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store front with mannequins and clothes on display&#10;&#10;AI-generated content may be incorrect.">
            <a:extLst>
              <a:ext uri="{FF2B5EF4-FFF2-40B4-BE49-F238E27FC236}">
                <a16:creationId xmlns:a16="http://schemas.microsoft.com/office/drawing/2014/main" id="{BEBA0490-B538-6DE6-AB7D-7AE7CA21372B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t="9717" r="9092" b="13656"/>
          <a:stretch>
            <a:fillRect/>
          </a:stretch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9C1ACE66-194D-48C4-A14A-6933B3528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9"/>
            <a:ext cx="4642228" cy="5334001"/>
          </a:xfrm>
          <a:prstGeom prst="rect">
            <a:avLst/>
          </a:prstGeom>
          <a:solidFill>
            <a:schemeClr val="accent1">
              <a:lumMod val="50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44B08D-C73C-5A87-1F06-2498E9E592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2046" y="867524"/>
            <a:ext cx="3685070" cy="325526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err="1">
                <a:solidFill>
                  <a:srgbClr val="FFFFFF"/>
                </a:solidFill>
              </a:rPr>
              <a:t>Muchas</a:t>
            </a:r>
            <a:r>
              <a:rPr lang="en-US" sz="5000">
                <a:solidFill>
                  <a:srgbClr val="FFFFFF"/>
                </a:solidFill>
              </a:rPr>
              <a:t> Gracias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25B886A-7ED1-4B77-819B-76ACBEFB0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66071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4000">
        <p15:prstTrans prst="curtains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AD9CD-1D1E-9E30-BCFA-7693BDD630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</p:spPr>
        <p:txBody>
          <a:bodyPr>
            <a:normAutofit/>
          </a:bodyPr>
          <a:lstStyle/>
          <a:p>
            <a:pPr algn="ctr"/>
            <a:r>
              <a:rPr lang="en-CL"/>
              <a:t>Objetivos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D620516-ADE2-4B47-5FD5-E6DA5829B34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63056238"/>
              </p:ext>
            </p:extLst>
          </p:nvPr>
        </p:nvGraphicFramePr>
        <p:xfrm>
          <a:off x="3759896" y="885459"/>
          <a:ext cx="7728267" cy="50873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01073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162DF2A-64D1-4AA9-BA42-8A4063EAD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D7C1373-63AF-4A75-909E-990E05356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B4B5CC49-6FAE-42FA-99B6-A3FDA8C688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943EF0-E1ED-116B-3AD8-7D41142356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3295" y="1083732"/>
            <a:ext cx="5509628" cy="469053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7200" err="1">
                <a:solidFill>
                  <a:schemeClr val="tx1">
                    <a:lumMod val="75000"/>
                    <a:lumOff val="25000"/>
                  </a:schemeClr>
                </a:solidFill>
              </a:rPr>
              <a:t>Análisis</a:t>
            </a:r>
            <a:r>
              <a:rPr lang="en-US" sz="72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7200" err="1">
                <a:solidFill>
                  <a:schemeClr val="tx1">
                    <a:lumMod val="75000"/>
                    <a:lumOff val="25000"/>
                  </a:schemeClr>
                </a:solidFill>
              </a:rPr>
              <a:t>Univariado</a:t>
            </a:r>
            <a:endParaRPr lang="en-US" sz="7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CB60F4-9EEB-A21C-7E3E-72D8161491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56389" y="1083732"/>
            <a:ext cx="3507654" cy="469053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>
                <a:solidFill>
                  <a:schemeClr val="tx1">
                    <a:lumMod val="75000"/>
                    <a:lumOff val="25000"/>
                  </a:schemeClr>
                </a:solidFill>
              </a:rPr>
              <a:t>Para la </a:t>
            </a:r>
            <a:r>
              <a:rPr lang="en-US" sz="2800" err="1">
                <a:solidFill>
                  <a:schemeClr val="tx1">
                    <a:lumMod val="75000"/>
                    <a:lumOff val="25000"/>
                  </a:schemeClr>
                </a:solidFill>
              </a:rPr>
              <a:t>Edad</a:t>
            </a:r>
            <a:r>
              <a:rPr lang="en-US" sz="280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US" sz="2800" err="1">
                <a:solidFill>
                  <a:schemeClr val="tx1">
                    <a:lumMod val="75000"/>
                    <a:lumOff val="25000"/>
                  </a:schemeClr>
                </a:solidFill>
              </a:rPr>
              <a:t>Género</a:t>
            </a:r>
            <a:r>
              <a:rPr lang="en-US" sz="280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US" sz="2800" err="1">
                <a:solidFill>
                  <a:schemeClr val="tx1">
                    <a:lumMod val="75000"/>
                    <a:lumOff val="25000"/>
                  </a:schemeClr>
                </a:solidFill>
              </a:rPr>
              <a:t>Métodos</a:t>
            </a:r>
            <a:r>
              <a:rPr lang="en-US" sz="2800">
                <a:solidFill>
                  <a:schemeClr val="tx1">
                    <a:lumMod val="75000"/>
                    <a:lumOff val="25000"/>
                  </a:schemeClr>
                </a:solidFill>
              </a:rPr>
              <a:t> de Pago y </a:t>
            </a:r>
            <a:r>
              <a:rPr lang="en-US" sz="2800" err="1">
                <a:solidFill>
                  <a:schemeClr val="tx1">
                    <a:lumMod val="75000"/>
                    <a:lumOff val="25000"/>
                  </a:schemeClr>
                </a:solidFill>
              </a:rPr>
              <a:t>Frecuencia</a:t>
            </a:r>
            <a:r>
              <a:rPr lang="en-US" sz="2800">
                <a:solidFill>
                  <a:schemeClr val="tx1">
                    <a:lumMod val="75000"/>
                    <a:lumOff val="25000"/>
                  </a:schemeClr>
                </a:solidFill>
              </a:rPr>
              <a:t> de </a:t>
            </a:r>
            <a:r>
              <a:rPr lang="en-US" sz="280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Compra</a:t>
            </a:r>
            <a:r>
              <a:rPr lang="en-US" sz="280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6BC9B4A-2119-4645-B4CA-7817D5FAF4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1286934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58D888F-D87A-4C3C-BD82-273E4C8C5E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34656" y="2085681"/>
            <a:ext cx="0" cy="2686639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99A2CD81-3BB6-4ED6-A50F-DC14F37A9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85778" y="767825"/>
            <a:ext cx="508012" cy="5328173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036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E2E6404-9F61-A7D3-7EA0-D28E939EE8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Rectangle 56">
            <a:extLst>
              <a:ext uri="{FF2B5EF4-FFF2-40B4-BE49-F238E27FC236}">
                <a16:creationId xmlns:a16="http://schemas.microsoft.com/office/drawing/2014/main" id="{589F2DF5-8B98-2D04-F255-9764F6025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00BD2C86-4C42-8AB1-D193-1D729DB8A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59" name="Rectangle 58">
            <a:extLst>
              <a:ext uri="{FF2B5EF4-FFF2-40B4-BE49-F238E27FC236}">
                <a16:creationId xmlns:a16="http://schemas.microsoft.com/office/drawing/2014/main" id="{C88910D3-49BB-0C05-0BC4-107D076B11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AABF6616-C6E7-78C7-9E1B-908957245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9"/>
            <a:ext cx="4642228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C0ABD-1F0C-E178-FF1C-ADA79A36ED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9" y="1298448"/>
            <a:ext cx="3258688" cy="325526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spc="-100" err="1"/>
              <a:t>Distribución</a:t>
            </a:r>
            <a:r>
              <a:rPr lang="en-US" sz="5000" spc="-100"/>
              <a:t> de </a:t>
            </a:r>
            <a:r>
              <a:rPr lang="en-US" sz="5000" spc="-100" err="1"/>
              <a:t>Clientes</a:t>
            </a:r>
            <a:r>
              <a:rPr lang="en-US" sz="5000" spc="-100"/>
              <a:t> </a:t>
            </a:r>
            <a:r>
              <a:rPr lang="en-US" sz="5000" spc="-100" err="1"/>
              <a:t>por</a:t>
            </a:r>
            <a:r>
              <a:rPr lang="en-US" sz="5000" spc="-100"/>
              <a:t> </a:t>
            </a:r>
            <a:r>
              <a:rPr lang="en-US" sz="5000" spc="-100" err="1"/>
              <a:t>Género</a:t>
            </a:r>
            <a:endParaRPr lang="en-US" sz="5000" spc="-100"/>
          </a:p>
        </p:txBody>
      </p:sp>
      <p:pic>
        <p:nvPicPr>
          <p:cNvPr id="24" name="Content Placeholder 23" descr="A graph of a person with a pink and blue bar&#10;&#10;AI-generated content may be incorrect.">
            <a:extLst>
              <a:ext uri="{FF2B5EF4-FFF2-40B4-BE49-F238E27FC236}">
                <a16:creationId xmlns:a16="http://schemas.microsoft.com/office/drawing/2014/main" id="{ACD1148A-0801-5457-DDB0-28D99080A3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20640" y="941688"/>
            <a:ext cx="6367271" cy="4966471"/>
          </a:xfrm>
          <a:prstGeom prst="rect">
            <a:avLst/>
          </a:prstGeom>
        </p:spPr>
      </p:pic>
      <p:sp>
        <p:nvSpPr>
          <p:cNvPr id="61" name="Rectangle 60">
            <a:extLst>
              <a:ext uri="{FF2B5EF4-FFF2-40B4-BE49-F238E27FC236}">
                <a16:creationId xmlns:a16="http://schemas.microsoft.com/office/drawing/2014/main" id="{39D71F45-F735-88EC-65FC-4B3DC4EA0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4" name="Picture 3" descr="A screen shot of a computer code&#10;&#10;AI-generated content may be incorrect.">
            <a:extLst>
              <a:ext uri="{FF2B5EF4-FFF2-40B4-BE49-F238E27FC236}">
                <a16:creationId xmlns:a16="http://schemas.microsoft.com/office/drawing/2014/main" id="{87E28DC4-8B32-16D6-7998-5AD4E642D5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303" y="4005986"/>
            <a:ext cx="10935259" cy="2090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4052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3.7037E-7 L -0.00013 -0.16389 " pathEditMode="relative" rAng="0" ptsTypes="AA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-8194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162DF2A-64D1-4AA9-BA42-8A4063EAD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D7C1373-63AF-4A75-909E-990E05356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B4B5CC49-6FAE-42FA-99B6-A3FDA8C688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304C92-FEF8-DF66-F550-AB4B1C836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3295" y="1083732"/>
            <a:ext cx="5509628" cy="469053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5600">
                <a:solidFill>
                  <a:schemeClr val="tx1">
                    <a:lumMod val="75000"/>
                    <a:lumOff val="25000"/>
                  </a:schemeClr>
                </a:solidFill>
              </a:rPr>
              <a:t>Análisis Bivariado 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27F63-6D37-0F64-E109-56BA1DCF44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56389" y="1083732"/>
            <a:ext cx="3507654" cy="469053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>
                <a:solidFill>
                  <a:schemeClr val="tx1">
                    <a:lumMod val="75000"/>
                    <a:lumOff val="25000"/>
                  </a:schemeClr>
                </a:solidFill>
              </a:rPr>
              <a:t>Para Monto de Compra con respecto a Edad, Género, Categoría de Artículo y Método de Pago.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6BC9B4A-2119-4645-B4CA-7817D5FAF4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1286934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58D888F-D87A-4C3C-BD82-273E4C8C5E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34656" y="2085681"/>
            <a:ext cx="0" cy="2686639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99A2CD81-3BB6-4ED6-A50F-DC14F37A9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85778" y="767825"/>
            <a:ext cx="508012" cy="5328173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34558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E2C3874-AD0B-A102-382F-76799BFBB3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D81939A3-10FB-A75E-574D-0A13D5710C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842B829-5EC6-185F-90ED-FCE11172C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340F338F-D4FB-CBE5-EBC1-E0BFE171F1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DC45701-9178-6FAB-E63F-862E7BFE1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9"/>
            <a:ext cx="4642228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A6B573-BCDC-FF68-417E-9BE33458A6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7449" y="851408"/>
            <a:ext cx="3258688" cy="325526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100" spc="-100" err="1"/>
              <a:t>Comparación</a:t>
            </a:r>
            <a:r>
              <a:rPr lang="en-US" sz="4100" spc="-100"/>
              <a:t> de las </a:t>
            </a:r>
            <a:r>
              <a:rPr lang="en-US" sz="4100" spc="-100" err="1"/>
              <a:t>Compras</a:t>
            </a:r>
            <a:r>
              <a:rPr lang="en-US" sz="4100" spc="-100"/>
              <a:t> entre </a:t>
            </a:r>
            <a:r>
              <a:rPr lang="en-US" sz="4100" spc="-100" err="1"/>
              <a:t>Géneros</a:t>
            </a:r>
            <a:r>
              <a:rPr lang="en-US" sz="4100" spc="-100"/>
              <a:t> 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4B4C5B2-9E9A-027F-FD13-D3BFF7A9B1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D67AAB7-28DC-2472-3CDF-F6A45FD46E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3814" y="1037589"/>
            <a:ext cx="5858986" cy="4666631"/>
          </a:xfrm>
          <a:prstGeom prst="rect">
            <a:avLst/>
          </a:prstGeom>
        </p:spPr>
      </p:pic>
      <p:pic>
        <p:nvPicPr>
          <p:cNvPr id="5" name="Picture 4" descr="A black screen with yellow and orange text&#10;&#10;AI-generated content may be incorrect.">
            <a:extLst>
              <a:ext uri="{FF2B5EF4-FFF2-40B4-BE49-F238E27FC236}">
                <a16:creationId xmlns:a16="http://schemas.microsoft.com/office/drawing/2014/main" id="{9E2DA1DF-DE19-86E7-888E-EA0C5C9DC13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85" t="649" r="2126" b="-1299"/>
          <a:stretch>
            <a:fillRect/>
          </a:stretch>
        </p:blipFill>
        <p:spPr>
          <a:xfrm>
            <a:off x="209924" y="3679540"/>
            <a:ext cx="11797964" cy="1741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0421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0.10926 L -0.00026 -0.14074 " pathEditMode="relative" rAng="0" ptsTypes="AA">
                                      <p:cBhvr>
                                        <p:cTn id="16" dur="6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316DA6-D0A3-2224-0FEE-76F1622D31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85ADF7-AABF-DA0D-E7E0-E36B903DF7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err="1"/>
              <a:t>Relación</a:t>
            </a:r>
            <a:r>
              <a:rPr lang="en-US" sz="3600"/>
              <a:t> entre </a:t>
            </a:r>
            <a:r>
              <a:rPr lang="en-US" sz="3600" err="1"/>
              <a:t>Categoría</a:t>
            </a:r>
            <a:r>
              <a:rPr lang="en-US" sz="3600"/>
              <a:t> de </a:t>
            </a:r>
            <a:r>
              <a:rPr lang="en-US" sz="3600" err="1"/>
              <a:t>Artículo</a:t>
            </a:r>
            <a:r>
              <a:rPr lang="en-US" sz="3600"/>
              <a:t> y Monto de </a:t>
            </a:r>
            <a:r>
              <a:rPr lang="en-US" sz="3600" err="1"/>
              <a:t>Compra</a:t>
            </a:r>
            <a:endParaRPr lang="en-US" sz="360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3C3F548-2410-A355-D7D1-5B526B55F4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6314" y="932599"/>
            <a:ext cx="8165070" cy="4796101"/>
          </a:xfrm>
          <a:prstGeom prst="rect">
            <a:avLst/>
          </a:prstGeom>
        </p:spPr>
      </p:pic>
      <p:pic>
        <p:nvPicPr>
          <p:cNvPr id="5" name="Picture 4" descr="A black screen with colorful text&#10;&#10;AI-generated content may be incorrect.">
            <a:extLst>
              <a:ext uri="{FF2B5EF4-FFF2-40B4-BE49-F238E27FC236}">
                <a16:creationId xmlns:a16="http://schemas.microsoft.com/office/drawing/2014/main" id="{C2BD7A54-51BB-78AC-7EB8-8FF2249CF6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966" y="4223106"/>
            <a:ext cx="11848068" cy="1511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27999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0.05532 L -0.00065 -0.11945 " pathEditMode="relative" rAng="0" ptsTypes="AA">
                                      <p:cBhvr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-8750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583464-3F18-0D54-474D-CE71E4C0A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L"/>
              <a:t>Cantidad de ventas por categoria</a:t>
            </a:r>
          </a:p>
        </p:txBody>
      </p:sp>
      <p:pic>
        <p:nvPicPr>
          <p:cNvPr id="4" name="Picture 3" descr="A graph of different colored bars&#10;&#10;AI-generated content may be incorrect.">
            <a:extLst>
              <a:ext uri="{FF2B5EF4-FFF2-40B4-BE49-F238E27FC236}">
                <a16:creationId xmlns:a16="http://schemas.microsoft.com/office/drawing/2014/main" id="{0DBA92F0-8192-EAEF-7D3C-A9EF0A508B4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77" b="2"/>
          <a:stretch>
            <a:fillRect/>
          </a:stretch>
        </p:blipFill>
        <p:spPr>
          <a:xfrm>
            <a:off x="3972906" y="816693"/>
            <a:ext cx="6661531" cy="5215470"/>
          </a:xfrm>
          <a:prstGeom prst="rect">
            <a:avLst/>
          </a:prstGeom>
        </p:spPr>
      </p:pic>
      <p:pic>
        <p:nvPicPr>
          <p:cNvPr id="6" name="Picture 5" descr="A black screen with white text&#10;&#10;AI-generated content may be incorrect.">
            <a:extLst>
              <a:ext uri="{FF2B5EF4-FFF2-40B4-BE49-F238E27FC236}">
                <a16:creationId xmlns:a16="http://schemas.microsoft.com/office/drawing/2014/main" id="{934248D8-B9E4-7500-B0AF-A123F439F4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628" y="3696105"/>
            <a:ext cx="11251453" cy="2028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592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4.44444E-6 L -0.00209 -0.17732 " pathEditMode="relative" rAng="0" ptsTypes="AA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4" y="-8866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Fram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webextensions/_rels/taskpanes.xml.rels><?xml version="1.0" encoding="UTF-8" standalone="yes"?>
<Relationships xmlns="http://schemas.openxmlformats.org/package/2006/relationships"><Relationship Id="rId2" Type="http://schemas.microsoft.com/office/2011/relationships/webextension" Target="webextension2.xml"/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2">
    <wetp:webextensionref xmlns:r="http://schemas.openxmlformats.org/officeDocument/2006/relationships" r:id="rId1"/>
  </wetp:taskpane>
  <wetp:taskpane dockstate="right" visibility="0" width="438" row="3">
    <wetp:webextensionref xmlns:r="http://schemas.openxmlformats.org/officeDocument/2006/relationships" r:id="rId2"/>
  </wetp:taskpane>
</wetp:taskpanes>
</file>

<file path=ppt/webextensions/webextension1.xml><?xml version="1.0" encoding="utf-8"?>
<we:webextension xmlns:we="http://schemas.microsoft.com/office/webextensions/webextension/2010/11" id="{B2254848-6A3F-4D80-92C5-A2C5A90ECB46}">
  <we:reference id="WA200005566" version="3.0.0.3" store="Omex" storeType="OMEX"/>
  <we:alternateReferences>
    <we:reference id="WA200005566" version="3.0.0.3" store="WA200005566" storeType="OMEX"/>
  </we:alternateReferences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6D72F20A-2131-462B-9FF4-279EC3A06DD8}">
  <we:reference id="WA200003964" version="1.0.0.0" store="Omex" storeType="OMEX"/>
  <we:alternateReferences>
    <we:reference id="WA200003964" version="1.0.0.0" store="WA200003964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TM03457475[[fn=Frame]]</Template>
  <TotalTime>619</TotalTime>
  <Words>402</Words>
  <Application>Microsoft Macintosh PowerPoint</Application>
  <PresentationFormat>Widescreen</PresentationFormat>
  <Paragraphs>59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2" baseType="lpstr">
      <vt:lpstr>Aptos</vt:lpstr>
      <vt:lpstr>Aptos Display</vt:lpstr>
      <vt:lpstr>Arial</vt:lpstr>
      <vt:lpstr>Calibri</vt:lpstr>
      <vt:lpstr>Corbel</vt:lpstr>
      <vt:lpstr>Georgia</vt:lpstr>
      <vt:lpstr>Helvetica Neue</vt:lpstr>
      <vt:lpstr>Wingdings 2</vt:lpstr>
      <vt:lpstr>Frame</vt:lpstr>
      <vt:lpstr>Proyecto Caso Z&amp;Z</vt:lpstr>
      <vt:lpstr>Contexto </vt:lpstr>
      <vt:lpstr>Objetivos</vt:lpstr>
      <vt:lpstr>Análisis Univariado</vt:lpstr>
      <vt:lpstr>Distribución de Clientes por Género</vt:lpstr>
      <vt:lpstr>Análisis Bivariado </vt:lpstr>
      <vt:lpstr>Comparación de las Compras entre Géneros </vt:lpstr>
      <vt:lpstr>Relación entre Categoría de Artículo y Monto de Compra</vt:lpstr>
      <vt:lpstr>Cantidad de ventas por categoria</vt:lpstr>
      <vt:lpstr>Análisis de Ubicación</vt:lpstr>
      <vt:lpstr>Relación entre Ubicación y Monto de Compra</vt:lpstr>
      <vt:lpstr>PowerPoint Presentation</vt:lpstr>
      <vt:lpstr>Análisis Multivariado</vt:lpstr>
      <vt:lpstr>Cantidad de Compras según Categoría y Talla de Artículo</vt:lpstr>
      <vt:lpstr>Problemas  y Soluciones</vt:lpstr>
      <vt:lpstr>Dispariedad en Ventas por Género</vt:lpstr>
      <vt:lpstr>PowerPoint Presentation</vt:lpstr>
      <vt:lpstr>Presencia Geográfica Pobre en EEUU</vt:lpstr>
      <vt:lpstr>PowerPoint Presentation</vt:lpstr>
      <vt:lpstr>Alcance</vt:lpstr>
      <vt:lpstr>Conclusión</vt:lpstr>
      <vt:lpstr>Bibliografía </vt:lpstr>
      <vt:lpstr>Muchas Gracias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Proyecto Caso Z&amp;Z</dc:title>
  <dc:creator>Luis-Felipe Caceres Alarcon</dc:creator>
  <cp:lastModifiedBy>Luis-Felipe Caceres Alarcon</cp:lastModifiedBy>
  <cp:revision>2</cp:revision>
  <dcterms:created xsi:type="dcterms:W3CDTF">2025-09-02T16:16:10Z</dcterms:created>
  <dcterms:modified xsi:type="dcterms:W3CDTF">2025-09-10T09:55:18Z</dcterms:modified>
</cp:coreProperties>
</file>